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22"/>
  </p:notesMasterIdLst>
  <p:handoutMasterIdLst>
    <p:handoutMasterId r:id="rId23"/>
  </p:handoutMasterIdLst>
  <p:sldIdLst>
    <p:sldId id="366" r:id="rId2"/>
    <p:sldId id="408" r:id="rId3"/>
    <p:sldId id="375" r:id="rId4"/>
    <p:sldId id="414" r:id="rId5"/>
    <p:sldId id="423" r:id="rId6"/>
    <p:sldId id="424" r:id="rId7"/>
    <p:sldId id="367" r:id="rId8"/>
    <p:sldId id="362" r:id="rId9"/>
    <p:sldId id="415" r:id="rId10"/>
    <p:sldId id="416" r:id="rId11"/>
    <p:sldId id="417" r:id="rId12"/>
    <p:sldId id="418" r:id="rId13"/>
    <p:sldId id="425" r:id="rId14"/>
    <p:sldId id="335" r:id="rId15"/>
    <p:sldId id="363" r:id="rId16"/>
    <p:sldId id="419" r:id="rId17"/>
    <p:sldId id="420" r:id="rId18"/>
    <p:sldId id="421" r:id="rId19"/>
    <p:sldId id="422" r:id="rId20"/>
    <p:sldId id="259" r:id="rId21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3CD"/>
    <a:srgbClr val="CCECFF"/>
    <a:srgbClr val="808000"/>
    <a:srgbClr val="CCCC00"/>
    <a:srgbClr val="5F5F5F"/>
    <a:srgbClr val="CCFF33"/>
    <a:srgbClr val="CCFFFF"/>
    <a:srgbClr val="FBE2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94" autoAdjust="0"/>
    <p:restoredTop sz="86198" autoAdjust="0"/>
  </p:normalViewPr>
  <p:slideViewPr>
    <p:cSldViewPr>
      <p:cViewPr varScale="1">
        <p:scale>
          <a:sx n="58" d="100"/>
          <a:sy n="58" d="100"/>
        </p:scale>
        <p:origin x="-850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5113249815E-2"/>
          <c:y val="5.0663030166176813E-2"/>
          <c:w val="0.8795884368620589"/>
          <c:h val="0.5589546357316663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Синдром зависимости от наркотиков 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17"/>
              <c:layout>
                <c:manualLayout>
                  <c:x val="0"/>
                  <c:y val="-5.331462055699532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Лист1!$A$2:$A$19</c:f>
              <c:strCache>
                <c:ptCount val="18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</c:strCache>
            </c:strRef>
          </c:cat>
          <c:val>
            <c:numRef>
              <c:f>Лист1!$B$2:$B$19</c:f>
              <c:numCache>
                <c:formatCode>0.0</c:formatCode>
                <c:ptCount val="18"/>
                <c:pt idx="0">
                  <c:v>28.233426045150626</c:v>
                </c:pt>
                <c:pt idx="1">
                  <c:v>35.044085944689691</c:v>
                </c:pt>
                <c:pt idx="2">
                  <c:v>47.577843521133794</c:v>
                </c:pt>
                <c:pt idx="3">
                  <c:v>64.4004321333435</c:v>
                </c:pt>
                <c:pt idx="4">
                  <c:v>87.710280004284868</c:v>
                </c:pt>
                <c:pt idx="5">
                  <c:v>117.00909712335917</c:v>
                </c:pt>
                <c:pt idx="6">
                  <c:v>153.78381802831672</c:v>
                </c:pt>
                <c:pt idx="7">
                  <c:v>196.93763455488363</c:v>
                </c:pt>
                <c:pt idx="8">
                  <c:v>231.34592022921638</c:v>
                </c:pt>
                <c:pt idx="9">
                  <c:v>237.45128703099809</c:v>
                </c:pt>
                <c:pt idx="10">
                  <c:v>239.33701023603061</c:v>
                </c:pt>
                <c:pt idx="11">
                  <c:v>240.18461190336873</c:v>
                </c:pt>
                <c:pt idx="12">
                  <c:v>241.97283461533374</c:v>
                </c:pt>
                <c:pt idx="13">
                  <c:v>245.82338184418521</c:v>
                </c:pt>
                <c:pt idx="14">
                  <c:v>250.63381283805256</c:v>
                </c:pt>
                <c:pt idx="15">
                  <c:v>252.27462696761594</c:v>
                </c:pt>
                <c:pt idx="16">
                  <c:v>252.10408421314671</c:v>
                </c:pt>
                <c:pt idx="17">
                  <c:v>247.3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Употребление наркотиков с ВП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17"/>
              <c:layout>
                <c:manualLayout>
                  <c:x val="0"/>
                  <c:y val="-3.928445725252288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Лист1!$A$2:$A$19</c:f>
              <c:strCache>
                <c:ptCount val="18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</c:strCache>
            </c:strRef>
          </c:cat>
          <c:val>
            <c:numRef>
              <c:f>Лист1!$C$2:$C$19</c:f>
              <c:numCache>
                <c:formatCode>0.0</c:formatCode>
                <c:ptCount val="18"/>
                <c:pt idx="0">
                  <c:v>19.868141110050416</c:v>
                </c:pt>
                <c:pt idx="1">
                  <c:v>26.261316519058926</c:v>
                </c:pt>
                <c:pt idx="2">
                  <c:v>33.759551234058335</c:v>
                </c:pt>
                <c:pt idx="3">
                  <c:v>44.219457140890817</c:v>
                </c:pt>
                <c:pt idx="4">
                  <c:v>59.382810270013096</c:v>
                </c:pt>
                <c:pt idx="5">
                  <c:v>77.789920963179682</c:v>
                </c:pt>
                <c:pt idx="6">
                  <c:v>95.859974120024916</c:v>
                </c:pt>
                <c:pt idx="7">
                  <c:v>106.70140541279615</c:v>
                </c:pt>
                <c:pt idx="8">
                  <c:v>111.14942111723298</c:v>
                </c:pt>
                <c:pt idx="9">
                  <c:v>108.37737544505688</c:v>
                </c:pt>
                <c:pt idx="10">
                  <c:v>106.15706701557927</c:v>
                </c:pt>
                <c:pt idx="11">
                  <c:v>105.77348529072401</c:v>
                </c:pt>
                <c:pt idx="12">
                  <c:v>110.5924242502315</c:v>
                </c:pt>
                <c:pt idx="13">
                  <c:v>117.60490066832959</c:v>
                </c:pt>
                <c:pt idx="14">
                  <c:v>127.77407306818485</c:v>
                </c:pt>
                <c:pt idx="15">
                  <c:v>134.87027603970418</c:v>
                </c:pt>
                <c:pt idx="16">
                  <c:v>139.18261730715724</c:v>
                </c:pt>
                <c:pt idx="17">
                  <c:v>138.19999999999999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Потребители наркотиков - всего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17"/>
              <c:layout>
                <c:manualLayout>
                  <c:x val="-4.6296296296296328E-3"/>
                  <c:y val="-5.050858789610080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Лист1!$A$2:$A$19</c:f>
              <c:strCache>
                <c:ptCount val="18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</c:strCache>
            </c:strRef>
          </c:cat>
          <c:val>
            <c:numRef>
              <c:f>Лист1!$D$2:$D$19</c:f>
              <c:numCache>
                <c:formatCode>0.0</c:formatCode>
                <c:ptCount val="18"/>
                <c:pt idx="0">
                  <c:v>48.101567155201018</c:v>
                </c:pt>
                <c:pt idx="1">
                  <c:v>61.305402463748592</c:v>
                </c:pt>
                <c:pt idx="2">
                  <c:v>81.337394755192122</c:v>
                </c:pt>
                <c:pt idx="3">
                  <c:v>108.61988927423434</c:v>
                </c:pt>
                <c:pt idx="4">
                  <c:v>147.09309027429794</c:v>
                </c:pt>
                <c:pt idx="5">
                  <c:v>194.79901808653881</c:v>
                </c:pt>
                <c:pt idx="6">
                  <c:v>249.64379214834153</c:v>
                </c:pt>
                <c:pt idx="7">
                  <c:v>303.63903996767948</c:v>
                </c:pt>
                <c:pt idx="8">
                  <c:v>342.49534134644921</c:v>
                </c:pt>
                <c:pt idx="9">
                  <c:v>345.82866247605494</c:v>
                </c:pt>
                <c:pt idx="10">
                  <c:v>345.49407725160961</c:v>
                </c:pt>
                <c:pt idx="11">
                  <c:v>345.95809719409283</c:v>
                </c:pt>
                <c:pt idx="12">
                  <c:v>352.56525886556528</c:v>
                </c:pt>
                <c:pt idx="13">
                  <c:v>363.42828251251461</c:v>
                </c:pt>
                <c:pt idx="14">
                  <c:v>378.40788590623731</c:v>
                </c:pt>
                <c:pt idx="15">
                  <c:v>387.14490300732012</c:v>
                </c:pt>
                <c:pt idx="16">
                  <c:v>391.28670152030395</c:v>
                </c:pt>
                <c:pt idx="17">
                  <c:v>385.5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643008"/>
        <c:axId val="24200320"/>
      </c:lineChart>
      <c:catAx>
        <c:axId val="63643008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24200320"/>
        <c:crosses val="autoZero"/>
        <c:auto val="1"/>
        <c:lblAlgn val="ctr"/>
        <c:lblOffset val="100"/>
        <c:noMultiLvlLbl val="0"/>
      </c:catAx>
      <c:valAx>
        <c:axId val="24200320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crossAx val="63643008"/>
        <c:crosses val="autoZero"/>
        <c:crossBetween val="between"/>
      </c:valAx>
      <c:spPr>
        <a:noFill/>
        <a:ln w="25402">
          <a:noFill/>
        </a:ln>
      </c:spPr>
    </c:plotArea>
    <c:legend>
      <c:legendPos val="b"/>
      <c:layout>
        <c:manualLayout>
          <c:xMode val="edge"/>
          <c:yMode val="edge"/>
          <c:x val="0.23920904696922163"/>
          <c:y val="0.77335338352520411"/>
          <c:w val="0.52158190606155697"/>
          <c:h val="0.209810430525863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9.5218783415961822E-2"/>
                  <c:y val="-5.499757731117113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5.8479634490133194E-2"/>
                  <c:y val="5.786503336417023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7669024010887529E-2"/>
                  <c:y val="-2.096062208197460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6845776222416662E-2"/>
                  <c:y val="-4.381498478887257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2880455915232825"/>
                  <c:y val="-9.557082106062297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опиоиды</c:v>
                </c:pt>
                <c:pt idx="1">
                  <c:v>каннабиноидов</c:v>
                </c:pt>
                <c:pt idx="2">
                  <c:v>кокаина</c:v>
                </c:pt>
                <c:pt idx="3">
                  <c:v>психостимуляторов</c:v>
                </c:pt>
                <c:pt idx="4">
                  <c:v>других наркотиков и их сочетаний</c:v>
                </c:pt>
              </c:strCache>
            </c:strRef>
          </c:cat>
          <c:val>
            <c:numRef>
              <c:f>Лист1!$B$2:$B$6</c:f>
              <c:numCache>
                <c:formatCode>0</c:formatCode>
                <c:ptCount val="5"/>
                <c:pt idx="0">
                  <c:v>310960</c:v>
                </c:pt>
                <c:pt idx="1">
                  <c:v>24302</c:v>
                </c:pt>
                <c:pt idx="2">
                  <c:v>98</c:v>
                </c:pt>
                <c:pt idx="3">
                  <c:v>4159</c:v>
                </c:pt>
                <c:pt idx="4">
                  <c:v>18240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625911344415322"/>
          <c:y val="8.8791269393938999E-2"/>
          <c:w val="0.33448162729658804"/>
          <c:h val="0.77752071769035691"/>
        </c:manualLayout>
      </c:layout>
      <c:overlay val="0"/>
      <c:spPr>
        <a:ln>
          <a:solidFill>
            <a:schemeClr val="tx2"/>
          </a:solidFill>
        </a:ln>
      </c:sp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242026266416514E-2"/>
          <c:y val="6.5517241379310365E-2"/>
          <c:w val="0.90337711069418436"/>
          <c:h val="0.79310344827586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На 100 тыс. нас.</c:v>
                </c:pt>
              </c:strCache>
            </c:strRef>
          </c:tx>
          <c:spPr>
            <a:gradFill rotWithShape="0">
              <a:gsLst>
                <a:gs pos="0">
                  <a:srgbClr val="FF6600"/>
                </a:gs>
                <a:gs pos="100000">
                  <a:srgbClr val="0000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25390">
              <a:noFill/>
            </a:ln>
          </c:spPr>
          <c:invertIfNegative val="0"/>
          <c:dLbls>
            <c:spPr>
              <a:noFill/>
              <a:ln w="25390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spPr>
              <a:ln w="25390">
                <a:solidFill>
                  <a:schemeClr val="tx1"/>
                </a:solidFill>
                <a:prstDash val="solid"/>
              </a:ln>
            </c:spPr>
            <c:trendlineType val="linear"/>
            <c:dispRSqr val="0"/>
            <c:dispEq val="0"/>
          </c:trendline>
          <c:cat>
            <c:numRef>
              <c:f>Sheet1!$B$1:$G$1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260.39999999999986</c:v>
                </c:pt>
                <c:pt idx="1">
                  <c:v>257.8</c:v>
                </c:pt>
                <c:pt idx="2">
                  <c:v>274.60000000000002</c:v>
                </c:pt>
                <c:pt idx="3">
                  <c:v>274.10000000000002</c:v>
                </c:pt>
                <c:pt idx="4">
                  <c:v>272.2</c:v>
                </c:pt>
                <c:pt idx="5">
                  <c:v>277.3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1250816"/>
        <c:axId val="21252352"/>
      </c:barChart>
      <c:catAx>
        <c:axId val="21250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1252352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212523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1250816"/>
        <c:crosses val="autoZero"/>
        <c:crossBetween val="between"/>
      </c:valAx>
      <c:spPr>
        <a:noFill/>
        <a:ln w="2539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016885553470932"/>
          <c:y val="0.14482758620689654"/>
          <c:w val="0.68011257035647288"/>
          <c:h val="0.83793103448275863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FF66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chemeClr val="bg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FF99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0066CC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CCCCFF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8"/>
            <c:invertIfNegative val="0"/>
            <c:bubble3D val="0"/>
            <c:spPr>
              <a:solidFill>
                <a:srgbClr val="339966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6"/>
              <c:layout>
                <c:manualLayout>
                  <c:x val="-2.937869094488188E-2"/>
                  <c:y val="7.94069334298037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Sheet1!$B$1:$J$1</c:f>
              <c:strCache>
                <c:ptCount val="9"/>
                <c:pt idx="0">
                  <c:v>РОССИЙСКАЯ ФЕДЕРАЦИЯ</c:v>
                </c:pt>
                <c:pt idx="1">
                  <c:v>ЦЕHТРАЛЬHЫЙ </c:v>
                </c:pt>
                <c:pt idx="2">
                  <c:v>CЕВЕРО-ЗАПАДHЫЙ </c:v>
                </c:pt>
                <c:pt idx="3">
                  <c:v>ПРИВОЛЖСКИЙ </c:v>
                </c:pt>
                <c:pt idx="4">
                  <c:v>СЕВЕРО-КАВКАЗСКИЙ </c:v>
                </c:pt>
                <c:pt idx="5">
                  <c:v>ЮЖHЫЙ</c:v>
                </c:pt>
                <c:pt idx="6">
                  <c:v>СИБИРСКИЙ </c:v>
                </c:pt>
                <c:pt idx="7">
                  <c:v>УРАЛЬСКИЙ </c:v>
                </c:pt>
                <c:pt idx="8">
                  <c:v>ДАЛЬHЕВОСТОЧHЫЙ 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277.3</c:v>
                </c:pt>
                <c:pt idx="1">
                  <c:v>214.4</c:v>
                </c:pt>
                <c:pt idx="2">
                  <c:v>207.4</c:v>
                </c:pt>
                <c:pt idx="3">
                  <c:v>320.39999999999986</c:v>
                </c:pt>
                <c:pt idx="4">
                  <c:v>198.8</c:v>
                </c:pt>
                <c:pt idx="5">
                  <c:v>274.7</c:v>
                </c:pt>
                <c:pt idx="6">
                  <c:v>390.9</c:v>
                </c:pt>
                <c:pt idx="7">
                  <c:v>359.2</c:v>
                </c:pt>
                <c:pt idx="8">
                  <c:v>201.4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8857856"/>
        <c:axId val="28859392"/>
      </c:barChart>
      <c:catAx>
        <c:axId val="28857856"/>
        <c:scaling>
          <c:orientation val="minMax"/>
        </c:scaling>
        <c:delete val="0"/>
        <c:axPos val="l"/>
        <c:numFmt formatCode="0.0" sourceLinked="0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8859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859392"/>
        <c:scaling>
          <c:orientation val="minMax"/>
          <c:max val="400"/>
        </c:scaling>
        <c:delete val="0"/>
        <c:axPos val="t"/>
        <c:numFmt formatCode="0.0" sourceLinked="0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8857856"/>
        <c:crosses val="max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52720450281434"/>
          <c:y val="6.5517241379310365E-2"/>
          <c:w val="0.84709193245778691"/>
          <c:h val="0.793103448275862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Удельный вес ВИЧ+</c:v>
                </c:pt>
              </c:strCache>
            </c:strRef>
          </c:tx>
          <c:spPr>
            <a:solidFill>
              <a:srgbClr val="339966"/>
            </a:solidFill>
            <a:ln w="1269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489161456101971E-3"/>
                  <c:y val="-0.1009850196475195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716400167673872E-3"/>
                  <c:y val="-0.108053909057954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73550582795248E-3"/>
                  <c:y val="-0.102881495264851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425685744780151E-3"/>
                  <c:y val="-0.1097780469889891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541395828085917E-4"/>
                  <c:y val="-0.116157331964881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4569001972195911E-3"/>
                  <c:y val="-0.113915927285601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Sheet1!$B$2:$G$2</c:f>
              <c:numCache>
                <c:formatCode>0%</c:formatCode>
                <c:ptCount val="6"/>
                <c:pt idx="0">
                  <c:v>9.0000000000000024E-2</c:v>
                </c:pt>
                <c:pt idx="1">
                  <c:v>0.12000000000000002</c:v>
                </c:pt>
                <c:pt idx="2">
                  <c:v>0.12000000000000002</c:v>
                </c:pt>
                <c:pt idx="3">
                  <c:v>0.12000000000000002</c:v>
                </c:pt>
                <c:pt idx="4">
                  <c:v>0.13</c:v>
                </c:pt>
                <c:pt idx="5">
                  <c:v>0.14000000000000001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CCFFCC"/>
            </a:solidFill>
            <a:ln w="12699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Sheet1!$B$1:$G$1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Sheet1!$B$3:$G$3</c:f>
              <c:numCache>
                <c:formatCode>0%</c:formatCode>
                <c:ptCount val="6"/>
                <c:pt idx="0">
                  <c:v>0.91</c:v>
                </c:pt>
                <c:pt idx="1">
                  <c:v>0.88</c:v>
                </c:pt>
                <c:pt idx="2">
                  <c:v>0.88</c:v>
                </c:pt>
                <c:pt idx="3">
                  <c:v>0.88</c:v>
                </c:pt>
                <c:pt idx="4">
                  <c:v>0.87000000000000022</c:v>
                </c:pt>
                <c:pt idx="5">
                  <c:v>0.86000000000000021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100"/>
        <c:axId val="28910336"/>
        <c:axId val="28912640"/>
      </c:barChart>
      <c:catAx>
        <c:axId val="28910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8912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91264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8910336"/>
        <c:crosses val="autoZero"/>
        <c:crossBetween val="between"/>
      </c:valAx>
      <c:spPr>
        <a:noFill/>
        <a:ln w="2539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0039138943269"/>
          <c:y val="2.0689655172413807E-2"/>
          <c:w val="0.67514677103718213"/>
          <c:h val="0.83793103448275863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99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FF"/>
              </a:solidFill>
              <a:ln w="12699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12699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chemeClr val="hlink"/>
              </a:solidFill>
              <a:ln w="12699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chemeClr val="folHlink"/>
              </a:solidFill>
              <a:ln w="12699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chemeClr val="bg2"/>
              </a:solidFill>
              <a:ln w="12699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00FF00"/>
              </a:solidFill>
              <a:ln w="12699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2699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CCCCFF"/>
              </a:solidFill>
              <a:ln w="12699">
                <a:solidFill>
                  <a:schemeClr val="tx1"/>
                </a:solidFill>
                <a:prstDash val="solid"/>
              </a:ln>
            </c:spPr>
          </c:dPt>
          <c:dPt>
            <c:idx val="8"/>
            <c:invertIfNegative val="0"/>
            <c:bubble3D val="0"/>
            <c:spPr>
              <a:solidFill>
                <a:srgbClr val="339966"/>
              </a:solidFill>
              <a:ln w="12699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Sheet1!$B$1:$J$1</c:f>
              <c:strCache>
                <c:ptCount val="9"/>
                <c:pt idx="0">
                  <c:v>РОССИЙСКАЯ ФЕДЕРАЦИЯ</c:v>
                </c:pt>
                <c:pt idx="1">
                  <c:v>ЮЖHЫЙ </c:v>
                </c:pt>
                <c:pt idx="2">
                  <c:v>СЕВЕРО-КАВКАЗСКИЙ </c:v>
                </c:pt>
                <c:pt idx="3">
                  <c:v>ДАЛЬHЕВОСТОЧHЫЙ </c:v>
                </c:pt>
                <c:pt idx="4">
                  <c:v>СИБИРСКИЙ </c:v>
                </c:pt>
                <c:pt idx="5">
                  <c:v>УРАЛЬСКИЙ </c:v>
                </c:pt>
                <c:pt idx="6">
                  <c:v>ПРИВОЛЖСКИЙ </c:v>
                </c:pt>
                <c:pt idx="7">
                  <c:v>CЕВЕРО-ЗАПАДHЫЙ</c:v>
                </c:pt>
                <c:pt idx="8">
                  <c:v>ЦЕHТРАЛЬHЫЙ 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0.14000000000000001</c:v>
                </c:pt>
                <c:pt idx="1">
                  <c:v>7.0000000000000021E-2</c:v>
                </c:pt>
                <c:pt idx="2">
                  <c:v>7.0000000000000021E-2</c:v>
                </c:pt>
                <c:pt idx="3">
                  <c:v>0.05</c:v>
                </c:pt>
                <c:pt idx="4">
                  <c:v>0.13</c:v>
                </c:pt>
                <c:pt idx="5">
                  <c:v>0.27</c:v>
                </c:pt>
                <c:pt idx="6">
                  <c:v>0.14000000000000001</c:v>
                </c:pt>
                <c:pt idx="7">
                  <c:v>0.26</c:v>
                </c:pt>
                <c:pt idx="8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35035776"/>
        <c:axId val="35041664"/>
      </c:barChart>
      <c:catAx>
        <c:axId val="350357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5041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041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5035776"/>
        <c:crosses val="autoZero"/>
        <c:crossBetween val="between"/>
      </c:valAx>
      <c:spPr>
        <a:noFill/>
        <a:ln w="2539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0.88828</cdr:x>
      <cdr:y>0.34441</cdr:y>
    </cdr:from>
    <cdr:to>
      <cdr:x>0.99939</cdr:x>
      <cdr:y>0.54644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10155" y="155877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0.88281</cdr:x>
      <cdr:y>0.33446</cdr:y>
    </cdr:from>
    <cdr:to>
      <cdr:x>0.99392</cdr:x>
      <cdr:y>0.5365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265150" y="151376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0F42355-A6E3-45C5-904E-EE4BD059EC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492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4D97ACC-ADD7-42E2-A60A-BCDC77B89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162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5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FB3336-DD7D-429C-901E-543CAD115B3D}" type="slidenum">
              <a:rPr lang="ru-RU"/>
              <a:pPr/>
              <a:t>13</a:t>
            </a:fld>
            <a:endParaRPr lang="ru-RU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последние 20 лет употребление наркотиков  инъекционным способом в России стало серьезной проблемой. Эпидемиологические исследования последних  лет показывают, что в ряде регионов потребители инъекционных наркотиков составляют 2-3% населения и это явление затронуло в основном молодежь до 30 лет. </a:t>
            </a:r>
          </a:p>
          <a:p>
            <a:r>
              <a:rPr lang="ru-RU"/>
              <a:t>Инъекционное употребление наркотиков связано с рядом медико-социальных проблем.</a:t>
            </a:r>
          </a:p>
          <a:p>
            <a:r>
              <a:rPr lang="ru-RU"/>
              <a:t>Распространение  ВИЧ-инфекции и гепатитов </a:t>
            </a:r>
            <a:r>
              <a:rPr lang="en-US"/>
              <a:t>B </a:t>
            </a:r>
            <a:r>
              <a:rPr lang="ru-RU"/>
              <a:t>и </a:t>
            </a:r>
            <a:r>
              <a:rPr lang="en-US"/>
              <a:t>C</a:t>
            </a:r>
            <a:r>
              <a:rPr lang="ru-RU"/>
              <a:t> в значительной степени обусловлено инъекционным употреблением наркотиков. </a:t>
            </a:r>
          </a:p>
          <a:p>
            <a:r>
              <a:rPr lang="ru-RU"/>
              <a:t>По мнению экспертов ВОЗ, лица, принимающие инъекционные наркотики, считаются группой риска в отношении развития туберкулеза (ВОЗ, 2005).</a:t>
            </a:r>
          </a:p>
          <a:p>
            <a:r>
              <a:rPr lang="ru-RU"/>
              <a:t>Среди них часто регистрируются заболевания, передающимися половым путем, включая сифилис, гонорею и герпес и т.п. (Мохначев С.О., 2001).</a:t>
            </a:r>
          </a:p>
          <a:p>
            <a:r>
              <a:rPr lang="ru-RU"/>
              <a:t>Остро стоит проблема смертности среди потребителей инъекционных наркотиков. В странах ЕС средний возраст лиц, погибших от передозировок, составляет от 20 до 40 лет. Считается установленным факт, что потребители героина в значительно большей степени подвержены риску преждевременной смерти. Смертность потребителей опиатов (особенно среди ПИН) превышает в 20 раз общую смертность в общей популяции того же возраста. </a:t>
            </a:r>
          </a:p>
          <a:p>
            <a:r>
              <a:rPr lang="ru-RU"/>
              <a:t>В России наиболее распространенными причинами смерти среди ПИН являются несчастные случаи, отравления и травмы, средний возраст умерших – 27-28 лет.</a:t>
            </a:r>
          </a:p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7C980-D4C1-4182-9DBE-28109A38B9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39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018F4-6826-4C49-A2E5-717E1BE4C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14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E35B0-A7F4-4A00-8A22-8E3BE23C6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716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F9351-12FD-47E5-98C4-2A3BBAE2E4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103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EFAF6-BADA-4FC4-A40B-65FDF91DF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551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16963-A1D8-483F-A8DC-2D58537C21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568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90E2C-0373-4ABB-87C7-99920A919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73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BDF62-D25A-4A58-B86F-D617CF0B5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76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4D14C-ABCB-45F9-92DB-F837FCE150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440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95953-3023-436C-B2F2-96373AA37C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50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56659-AEAA-4B7F-9459-9EC2CDB33D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49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5E6D9-9F91-44C0-B2EB-A5B355FD38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10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E71B3-B8DA-4B1E-A1B6-09EC618A8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61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2CF07-ABE1-4492-89EF-05587EFFD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42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36B509F-26B6-46D0-99F7-3F1DCEEF17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174721C-9BC2-40EF-88B1-78CDEBA89235}" type="slidenum">
              <a:rPr lang="ru-RU" sz="1400" smtClean="0"/>
              <a:pPr eaLnBrk="1" hangingPunct="1"/>
              <a:t>1</a:t>
            </a:fld>
            <a:endParaRPr lang="ru-RU" sz="140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01675" y="1493838"/>
            <a:ext cx="7772400" cy="2744787"/>
          </a:xfrm>
        </p:spPr>
        <p:txBody>
          <a:bodyPr/>
          <a:lstStyle/>
          <a:p>
            <a:pPr eaLnBrk="1" hangingPunct="1"/>
            <a:r>
              <a:rPr lang="ru-RU" sz="3600" smtClean="0"/>
              <a:t>Распространенность наркомании и современные подходы к профилактике медико-социальных последствий «проблемного» потребления наркотиков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6363" y="4419600"/>
            <a:ext cx="6400800" cy="175418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Киржанова Валентина Васильевна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главный научный сотрудник отделения эпидемиологии ННЦ наркологии Минздравсоцразвития России, 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доктор медицинских наук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ru-RU" sz="1800" smtClean="0"/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Москва, 15-17 сентября 2011 г.</a:t>
            </a:r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115888" y="142875"/>
            <a:ext cx="8731250" cy="765175"/>
            <a:chOff x="102" y="714"/>
            <a:chExt cx="5500" cy="482"/>
          </a:xfrm>
        </p:grpSpPr>
        <p:grpSp>
          <p:nvGrpSpPr>
            <p:cNvPr id="2054" name="Group 6"/>
            <p:cNvGrpSpPr>
              <a:grpSpLocks/>
            </p:cNvGrpSpPr>
            <p:nvPr/>
          </p:nvGrpSpPr>
          <p:grpSpPr bwMode="auto">
            <a:xfrm>
              <a:off x="102" y="714"/>
              <a:ext cx="482" cy="482"/>
              <a:chOff x="640" y="1054"/>
              <a:chExt cx="1192" cy="1191"/>
            </a:xfrm>
          </p:grpSpPr>
          <p:grpSp>
            <p:nvGrpSpPr>
              <p:cNvPr id="2058" name="Group 7"/>
              <p:cNvGrpSpPr>
                <a:grpSpLocks/>
              </p:cNvGrpSpPr>
              <p:nvPr/>
            </p:nvGrpSpPr>
            <p:grpSpPr bwMode="auto">
              <a:xfrm>
                <a:off x="640" y="1054"/>
                <a:ext cx="1192" cy="1191"/>
                <a:chOff x="1065" y="1253"/>
                <a:chExt cx="1192" cy="1191"/>
              </a:xfrm>
            </p:grpSpPr>
            <p:grpSp>
              <p:nvGrpSpPr>
                <p:cNvPr id="2060" name="Group 8"/>
                <p:cNvGrpSpPr>
                  <a:grpSpLocks/>
                </p:cNvGrpSpPr>
                <p:nvPr/>
              </p:nvGrpSpPr>
              <p:grpSpPr bwMode="auto">
                <a:xfrm>
                  <a:off x="1065" y="1253"/>
                  <a:ext cx="454" cy="454"/>
                  <a:chOff x="1065" y="1253"/>
                  <a:chExt cx="454" cy="454"/>
                </a:xfrm>
              </p:grpSpPr>
              <p:sp>
                <p:nvSpPr>
                  <p:cNvPr id="2073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065" y="1395"/>
                    <a:ext cx="454" cy="312"/>
                  </a:xfrm>
                  <a:prstGeom prst="rect">
                    <a:avLst/>
                  </a:prstGeom>
                  <a:solidFill>
                    <a:srgbClr val="5F5F5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74" name="Rectangle 1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136" y="1324"/>
                    <a:ext cx="454" cy="312"/>
                  </a:xfrm>
                  <a:prstGeom prst="rect">
                    <a:avLst/>
                  </a:prstGeom>
                  <a:solidFill>
                    <a:srgbClr val="5F5F5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75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1065" y="1253"/>
                    <a:ext cx="256" cy="256"/>
                  </a:xfrm>
                  <a:prstGeom prst="ellipse">
                    <a:avLst/>
                  </a:prstGeom>
                  <a:solidFill>
                    <a:srgbClr val="5F5F5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1" name="Group 12"/>
                <p:cNvGrpSpPr>
                  <a:grpSpLocks/>
                </p:cNvGrpSpPr>
                <p:nvPr/>
              </p:nvGrpSpPr>
              <p:grpSpPr bwMode="auto">
                <a:xfrm flipH="1">
                  <a:off x="1803" y="1253"/>
                  <a:ext cx="454" cy="454"/>
                  <a:chOff x="1065" y="1253"/>
                  <a:chExt cx="454" cy="454"/>
                </a:xfrm>
              </p:grpSpPr>
              <p:sp>
                <p:nvSpPr>
                  <p:cNvPr id="2070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1065" y="1395"/>
                    <a:ext cx="454" cy="312"/>
                  </a:xfrm>
                  <a:prstGeom prst="rect">
                    <a:avLst/>
                  </a:prstGeom>
                  <a:solidFill>
                    <a:srgbClr val="5F5F5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71" name="Rectangle 1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136" y="1324"/>
                    <a:ext cx="454" cy="312"/>
                  </a:xfrm>
                  <a:prstGeom prst="rect">
                    <a:avLst/>
                  </a:prstGeom>
                  <a:solidFill>
                    <a:srgbClr val="5F5F5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72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1065" y="1253"/>
                    <a:ext cx="256" cy="256"/>
                  </a:xfrm>
                  <a:prstGeom prst="ellipse">
                    <a:avLst/>
                  </a:prstGeom>
                  <a:solidFill>
                    <a:srgbClr val="5F5F5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2" name="Group 16"/>
                <p:cNvGrpSpPr>
                  <a:grpSpLocks/>
                </p:cNvGrpSpPr>
                <p:nvPr/>
              </p:nvGrpSpPr>
              <p:grpSpPr bwMode="auto">
                <a:xfrm flipV="1">
                  <a:off x="1066" y="1990"/>
                  <a:ext cx="454" cy="454"/>
                  <a:chOff x="1065" y="1253"/>
                  <a:chExt cx="454" cy="454"/>
                </a:xfrm>
              </p:grpSpPr>
              <p:sp>
                <p:nvSpPr>
                  <p:cNvPr id="2067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1065" y="1395"/>
                    <a:ext cx="454" cy="312"/>
                  </a:xfrm>
                  <a:prstGeom prst="rect">
                    <a:avLst/>
                  </a:prstGeom>
                  <a:solidFill>
                    <a:srgbClr val="5F5F5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68" name="Rectangle 1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136" y="1324"/>
                    <a:ext cx="454" cy="312"/>
                  </a:xfrm>
                  <a:prstGeom prst="rect">
                    <a:avLst/>
                  </a:prstGeom>
                  <a:solidFill>
                    <a:srgbClr val="5F5F5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6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1065" y="1253"/>
                    <a:ext cx="256" cy="256"/>
                  </a:xfrm>
                  <a:prstGeom prst="ellipse">
                    <a:avLst/>
                  </a:prstGeom>
                  <a:solidFill>
                    <a:srgbClr val="5F5F5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3" name="Group 20"/>
                <p:cNvGrpSpPr>
                  <a:grpSpLocks/>
                </p:cNvGrpSpPr>
                <p:nvPr/>
              </p:nvGrpSpPr>
              <p:grpSpPr bwMode="auto">
                <a:xfrm flipH="1" flipV="1">
                  <a:off x="1803" y="1990"/>
                  <a:ext cx="454" cy="454"/>
                  <a:chOff x="1065" y="1253"/>
                  <a:chExt cx="454" cy="454"/>
                </a:xfrm>
              </p:grpSpPr>
              <p:sp>
                <p:nvSpPr>
                  <p:cNvPr id="2064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065" y="1395"/>
                    <a:ext cx="454" cy="312"/>
                  </a:xfrm>
                  <a:prstGeom prst="rect">
                    <a:avLst/>
                  </a:prstGeom>
                  <a:solidFill>
                    <a:srgbClr val="5F5F5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65" name="Rectangle 2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136" y="1324"/>
                    <a:ext cx="454" cy="312"/>
                  </a:xfrm>
                  <a:prstGeom prst="rect">
                    <a:avLst/>
                  </a:prstGeom>
                  <a:solidFill>
                    <a:srgbClr val="5F5F5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66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1065" y="1253"/>
                    <a:ext cx="256" cy="256"/>
                  </a:xfrm>
                  <a:prstGeom prst="ellipse">
                    <a:avLst/>
                  </a:prstGeom>
                  <a:solidFill>
                    <a:srgbClr val="5F5F5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059" name="WordArt 24"/>
              <p:cNvSpPr>
                <a:spLocks noChangeArrowheads="1" noChangeShapeType="1" noTextEdit="1"/>
              </p:cNvSpPr>
              <p:nvPr/>
            </p:nvSpPr>
            <p:spPr bwMode="auto">
              <a:xfrm>
                <a:off x="640" y="1536"/>
                <a:ext cx="1191" cy="255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kern="10">
                    <a:solidFill>
                      <a:srgbClr val="5F5F5F"/>
                    </a:solidFill>
                    <a:latin typeface="Arial"/>
                    <a:cs typeface="Arial"/>
                  </a:rPr>
                  <a:t>н н ц н</a:t>
                </a:r>
              </a:p>
            </p:txBody>
          </p:sp>
        </p:grpSp>
        <p:sp>
          <p:nvSpPr>
            <p:cNvPr id="2055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725" y="714"/>
              <a:ext cx="4877" cy="8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1000" kern="10">
                  <a:solidFill>
                    <a:srgbClr val="5F5F5F"/>
                  </a:solidFill>
                  <a:latin typeface="Arial"/>
                  <a:cs typeface="Arial"/>
                </a:rPr>
                <a:t>Ф  Е  Д  Е  Р  А  Л  Ь  Н  О  Е    Г  О  С  У  Д  А  Р  С  Т  В  Е  Н  Н  О  Е    У  Ч  Р  Е  Ж  Д  Е  Н  И  Е</a:t>
              </a:r>
            </a:p>
          </p:txBody>
        </p:sp>
        <p:sp>
          <p:nvSpPr>
            <p:cNvPr id="2056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725" y="828"/>
              <a:ext cx="4877" cy="25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solidFill>
                    <a:srgbClr val="5F5F5F"/>
                  </a:solidFill>
                  <a:latin typeface="Arial"/>
                  <a:cs typeface="Arial"/>
                </a:rPr>
                <a:t>НАЦИОНАЛЬНЫЙ НАУЧНЫЙ ЦЕНТР НАРКОЛОГИИ</a:t>
              </a:r>
            </a:p>
          </p:txBody>
        </p:sp>
        <p:sp>
          <p:nvSpPr>
            <p:cNvPr id="2057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730" y="1111"/>
              <a:ext cx="4872" cy="5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800" kern="10">
                  <a:solidFill>
                    <a:srgbClr val="5F5F5F"/>
                  </a:solidFill>
                  <a:latin typeface="Arial"/>
                  <a:cs typeface="Arial"/>
                </a:rPr>
                <a:t>М И Н И С Т Е Р С Т В А  З Д Р А В О Х Р А Н Е Н И Я   И  С О Ц И А Л Ь Н О Г О  Р А З В И Т И Я  Р Ф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36289F-F4DD-49E7-934F-5F77C443A9AA}" type="slidenum">
              <a:rPr lang="ru-RU" sz="1400" smtClean="0"/>
              <a:pPr eaLnBrk="1" hangingPunct="1"/>
              <a:t>10</a:t>
            </a:fld>
            <a:endParaRPr lang="ru-RU" sz="140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Распространенность ПИН в регионах России (1)</a:t>
            </a:r>
          </a:p>
        </p:txBody>
      </p:sp>
      <p:graphicFrame>
        <p:nvGraphicFramePr>
          <p:cNvPr id="404483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5095876"/>
        </p:xfrm>
        <a:graphic>
          <a:graphicData uri="http://schemas.openxmlformats.org/drawingml/2006/table">
            <a:tbl>
              <a:tblPr/>
              <a:tblGrid>
                <a:gridCol w="3219450"/>
                <a:gridCol w="1095375"/>
                <a:gridCol w="2582863"/>
                <a:gridCol w="1331912"/>
              </a:tblGrid>
              <a:tr h="7011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 (город)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 оценки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(в %)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(95% ДИ)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Коэфф. скрытости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Ленинградская область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1,7% (1,6-1,7%)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1:4,4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96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Москва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2,1% (2,1-2,2%)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1:7,2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96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Приморский край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2,0% (1,9 -2,0%)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1:4,9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98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Удмуртия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1,0% (0,9-1,0%)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1:4,5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96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Пермская область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3,0% (2,9-3,0%)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1:11,7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6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Воронеж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1:11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77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Набережные Челны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76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Набережные Челны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77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Иркутск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3,8%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1:7,5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D35B370-1FB4-4362-A35E-2E975CD19877}" type="slidenum">
              <a:rPr lang="ru-RU" sz="1400" smtClean="0"/>
              <a:pPr eaLnBrk="1" hangingPunct="1"/>
              <a:t>11</a:t>
            </a:fld>
            <a:endParaRPr lang="ru-RU" sz="140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Распространенность ПИН в регионах России (2)</a:t>
            </a:r>
          </a:p>
        </p:txBody>
      </p:sp>
      <p:graphicFrame>
        <p:nvGraphicFramePr>
          <p:cNvPr id="405507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9140"/>
        </p:xfrm>
        <a:graphic>
          <a:graphicData uri="http://schemas.openxmlformats.org/drawingml/2006/table">
            <a:tbl>
              <a:tblPr/>
              <a:tblGrid>
                <a:gridCol w="3219450"/>
                <a:gridCol w="1095375"/>
                <a:gridCol w="2582863"/>
                <a:gridCol w="1331912"/>
              </a:tblGrid>
              <a:tr h="814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 (город)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 оценки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(в %)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(95% ДИ)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Коэфф. скрытости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Тольятти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1,43%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Самара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2,92%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Чапаевск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3,84%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Самарская область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1,86%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Санкт-Петербург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0,7% (0,5-0,8%)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1:1,9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Великий Новгород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1,2% (0,9-1,4%)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1:0,6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Вологда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0,33 (0,33-0,34)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1:0,9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Калининград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0,9%(0,7-1,2%)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1:1,3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95568C4-1F38-4FA3-B738-E159A5A20EF8}" type="slidenum">
              <a:rPr lang="ru-RU" sz="1400" smtClean="0"/>
              <a:pPr eaLnBrk="1" hangingPunct="1"/>
              <a:t>12</a:t>
            </a:fld>
            <a:endParaRPr lang="ru-RU" sz="140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476250" y="954088"/>
            <a:ext cx="8235950" cy="43027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2400" kern="0" dirty="0">
                <a:solidFill>
                  <a:srgbClr val="000000"/>
                </a:solidFill>
                <a:latin typeface="Arial"/>
                <a:cs typeface="Arial"/>
              </a:rPr>
              <a:t>Таким образом,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cs typeface="Arial"/>
              </a:rPr>
              <a:t>можно констатировать, что за последние 10 лет в России сложился </a:t>
            </a:r>
            <a:r>
              <a:rPr lang="ru-RU" sz="2400" kern="0" dirty="0">
                <a:solidFill>
                  <a:srgbClr val="000000"/>
                </a:solidFill>
                <a:latin typeface="Arial"/>
                <a:cs typeface="Arial"/>
              </a:rPr>
              <a:t>высокий уровень распространенности инъекционного употребления наркотиков.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2400" kern="0" dirty="0">
                <a:solidFill>
                  <a:srgbClr val="000000"/>
                </a:solidFill>
                <a:latin typeface="Arial"/>
                <a:cs typeface="Arial"/>
              </a:rPr>
              <a:t>Удельный вес ПИН среди населения среди населения городов, где проводились популяционные исследования, составляет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cs typeface="Arial"/>
              </a:rPr>
              <a:t>от 1 до 3</a:t>
            </a:r>
            <a:r>
              <a:rPr lang="ru-RU" sz="2400" kern="0" dirty="0">
                <a:solidFill>
                  <a:srgbClr val="000000"/>
                </a:solidFill>
                <a:latin typeface="Arial"/>
                <a:cs typeface="Arial"/>
              </a:rPr>
              <a:t>%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cs typeface="Arial"/>
              </a:rPr>
              <a:t>населения, в </a:t>
            </a:r>
            <a:r>
              <a:rPr lang="ru-RU" sz="2400" kern="0" dirty="0">
                <a:solidFill>
                  <a:srgbClr val="000000"/>
                </a:solidFill>
                <a:latin typeface="Arial"/>
                <a:cs typeface="Arial"/>
              </a:rPr>
              <a:t>отдельных городах он достигал  4%.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2400" kern="0" dirty="0" smtClean="0">
                <a:solidFill>
                  <a:srgbClr val="000000"/>
                </a:solidFill>
                <a:latin typeface="Arial"/>
                <a:cs typeface="Arial"/>
              </a:rPr>
              <a:t>Коэффициентов скрытости </a:t>
            </a:r>
            <a:r>
              <a:rPr lang="ru-RU" sz="2400" kern="0" dirty="0">
                <a:solidFill>
                  <a:srgbClr val="000000"/>
                </a:solidFill>
                <a:latin typeface="Arial"/>
                <a:cs typeface="Arial"/>
              </a:rPr>
              <a:t>в различных регионах (городах)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cs typeface="Arial"/>
              </a:rPr>
              <a:t>различаются  </a:t>
            </a:r>
            <a:r>
              <a:rPr lang="ru-RU" sz="2400" kern="0" dirty="0">
                <a:solidFill>
                  <a:srgbClr val="000000"/>
                </a:solidFill>
                <a:latin typeface="Arial"/>
                <a:cs typeface="Arial"/>
              </a:rPr>
              <a:t>и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cs typeface="Arial"/>
              </a:rPr>
              <a:t>варьируют </a:t>
            </a:r>
            <a:r>
              <a:rPr lang="ru-RU" sz="2400" kern="0" dirty="0">
                <a:solidFill>
                  <a:srgbClr val="000000"/>
                </a:solidFill>
                <a:latin typeface="Arial"/>
                <a:cs typeface="Arial"/>
              </a:rPr>
              <a:t>от 1:1 до 1:11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cs typeface="Arial"/>
              </a:rPr>
              <a:t>. В среднем коэффициент скрытости составляет 1:4-1:5.</a:t>
            </a:r>
            <a:endParaRPr lang="ru-RU" sz="24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Инъекционное потребление наркотиков создает множество медицинских и социальных проблем</a:t>
            </a:r>
            <a:endParaRPr lang="ru-RU" sz="2800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4BE21-6887-4BA0-A60A-05672349C2AB}" type="slidenum">
              <a:rPr lang="ru-RU"/>
              <a:pPr/>
              <a:t>13</a:t>
            </a:fld>
            <a:endParaRPr lang="ru-RU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1551" y="1538791"/>
            <a:ext cx="8415934" cy="462071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b="1" dirty="0" smtClean="0"/>
              <a:t>С инъекционным потреблением наркотиков тесно связано распространение  ВИЧ-инфекции: доказано, что при увеличении числа зарегистрированных  больных наркоманией на 10% число зарегистрированных ВИЧ+ увеличивается на 20-30%. </a:t>
            </a:r>
          </a:p>
          <a:p>
            <a:pPr>
              <a:lnSpc>
                <a:spcPct val="80000"/>
              </a:lnSpc>
            </a:pPr>
            <a:r>
              <a:rPr lang="ru-RU" sz="1800" b="1" dirty="0" smtClean="0"/>
              <a:t>Среди ПИН высок уровень распространенности парентеральных гепатитов В и С.</a:t>
            </a:r>
          </a:p>
          <a:p>
            <a:pPr>
              <a:lnSpc>
                <a:spcPct val="80000"/>
              </a:lnSpc>
            </a:pPr>
            <a:r>
              <a:rPr lang="ru-RU" sz="1800" b="1" dirty="0" smtClean="0"/>
              <a:t>Лица</a:t>
            </a:r>
            <a:r>
              <a:rPr lang="ru-RU" sz="1800" b="1" dirty="0"/>
              <a:t>, принимающие инъекционные наркотики, считаются группой риска в отношении развития </a:t>
            </a:r>
            <a:r>
              <a:rPr lang="ru-RU" sz="1800" b="1" dirty="0" smtClean="0"/>
              <a:t>туберкулеза и резистентных к терапии его форм.</a:t>
            </a:r>
            <a:endParaRPr lang="ru-RU" sz="1800" b="1" dirty="0"/>
          </a:p>
          <a:p>
            <a:pPr>
              <a:lnSpc>
                <a:spcPct val="80000"/>
              </a:lnSpc>
            </a:pPr>
            <a:r>
              <a:rPr lang="ru-RU" sz="1800" b="1" dirty="0"/>
              <a:t>Среди </a:t>
            </a:r>
            <a:r>
              <a:rPr lang="ru-RU" sz="1800" b="1" dirty="0" smtClean="0"/>
              <a:t>ПИН часто </a:t>
            </a:r>
            <a:r>
              <a:rPr lang="ru-RU" sz="1800" b="1" dirty="0"/>
              <a:t>регистрируются заболевания, передающимися половым путем, включая сифилис, гонорею и </a:t>
            </a:r>
            <a:r>
              <a:rPr lang="ru-RU" sz="1800" b="1" dirty="0" smtClean="0"/>
              <a:t>т.п.</a:t>
            </a:r>
            <a:endParaRPr lang="ru-RU" sz="1800" b="1" dirty="0"/>
          </a:p>
          <a:p>
            <a:pPr>
              <a:lnSpc>
                <a:spcPct val="80000"/>
              </a:lnSpc>
            </a:pPr>
            <a:r>
              <a:rPr lang="ru-RU" sz="1800" b="1" dirty="0" smtClean="0"/>
              <a:t>Среди потребителей инъекционных наркотиков остро </a:t>
            </a:r>
            <a:r>
              <a:rPr lang="ru-RU" sz="1800" b="1" dirty="0"/>
              <a:t>стоит проблема </a:t>
            </a:r>
            <a:r>
              <a:rPr lang="ru-RU" sz="1800" b="1" dirty="0" smtClean="0"/>
              <a:t>смертности. </a:t>
            </a:r>
            <a:r>
              <a:rPr lang="ru-RU" sz="1800" b="1" dirty="0"/>
              <a:t>В </a:t>
            </a:r>
            <a:r>
              <a:rPr lang="ru-RU" sz="1800" b="1" dirty="0" smtClean="0"/>
              <a:t>России средний </a:t>
            </a:r>
            <a:r>
              <a:rPr lang="ru-RU" sz="1800" b="1" dirty="0"/>
              <a:t>возраст лиц, погибших от передозировок, составляет </a:t>
            </a:r>
            <a:r>
              <a:rPr lang="ru-RU" sz="1800" b="1" dirty="0" smtClean="0"/>
              <a:t> 25 – 35 лет, что несомненно вносит свой вклад в высокий уровень смертности в молодых возрастах. </a:t>
            </a:r>
          </a:p>
          <a:p>
            <a:pPr>
              <a:lnSpc>
                <a:spcPct val="80000"/>
              </a:lnSpc>
            </a:pPr>
            <a:r>
              <a:rPr lang="ru-RU" sz="1800" b="1" dirty="0" smtClean="0"/>
              <a:t>Это дает основание считать ПИН группой «проблемных» потребителей наркотиков для России.</a:t>
            </a:r>
          </a:p>
        </p:txBody>
      </p:sp>
    </p:spTree>
    <p:extLst>
      <p:ext uri="{BB962C8B-B14F-4D97-AF65-F5344CB8AC3E}">
        <p14:creationId xmlns:p14="http://schemas.microsoft.com/office/powerpoint/2010/main" val="337030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C273F7-589B-46FF-9036-7AF46C60407E}" type="slidenum">
              <a:rPr lang="ru-RU" sz="1400" smtClean="0"/>
              <a:pPr eaLnBrk="1" hangingPunct="1"/>
              <a:t>14</a:t>
            </a:fld>
            <a:endParaRPr lang="ru-RU" sz="1400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75613" cy="1354137"/>
          </a:xfrm>
        </p:spPr>
        <p:txBody>
          <a:bodyPr/>
          <a:lstStyle/>
          <a:p>
            <a:pPr eaLnBrk="1" hangingPunct="1"/>
            <a:r>
              <a:rPr lang="ru-RU" sz="3200" smtClean="0"/>
              <a:t>Динамика распространенности ВИЧ-инфекции среди зарегистрированных ПИН в России (в %)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527050" y="1679575"/>
          <a:ext cx="8128000" cy="4629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BDABB2B-F52D-45E7-A51F-FE4BA0782FCD}" type="slidenum">
              <a:rPr lang="ru-RU" sz="1400" smtClean="0"/>
              <a:pPr eaLnBrk="1" hangingPunct="1"/>
              <a:t>15</a:t>
            </a:fld>
            <a:endParaRPr lang="ru-RU" sz="1400" smtClean="0"/>
          </a:p>
        </p:txBody>
      </p:sp>
      <p:sp>
        <p:nvSpPr>
          <p:cNvPr id="1536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Распространенность ВИЧ-инфекции среди зарегистрированных ПИН в ФО в 2010 году</a:t>
            </a:r>
          </a:p>
        </p:txBody>
      </p:sp>
      <p:graphicFrame>
        <p:nvGraphicFramePr>
          <p:cNvPr id="2" name="Object 13"/>
          <p:cNvGraphicFramePr>
            <a:graphicFrameLocks noGrp="1" noChangeAspect="1"/>
          </p:cNvGraphicFramePr>
          <p:nvPr>
            <p:ph sz="half" idx="2"/>
          </p:nvPr>
        </p:nvGraphicFramePr>
        <p:xfrm>
          <a:off x="842963" y="1651000"/>
          <a:ext cx="7793037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Профилактика медико-социальных последствий «проблемного» потребления наркотиков</a:t>
            </a:r>
          </a:p>
        </p:txBody>
      </p:sp>
      <p:sp>
        <p:nvSpPr>
          <p:cNvPr id="16387" name="Прямоугольник 8"/>
          <p:cNvSpPr>
            <a:spLocks noChangeArrowheads="1"/>
          </p:cNvSpPr>
          <p:nvPr/>
        </p:nvSpPr>
        <p:spPr bwMode="auto">
          <a:xfrm>
            <a:off x="566738" y="1628775"/>
            <a:ext cx="8101012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49263" algn="just">
              <a:lnSpc>
                <a:spcPct val="150000"/>
              </a:lnSpc>
            </a:pPr>
            <a:r>
              <a:rPr lang="ru-RU" sz="2400" b="1" dirty="0">
                <a:cs typeface="Times New Roman" pitchFamily="18" charset="0"/>
              </a:rPr>
              <a:t>1-й уровень – доврачебная помощь</a:t>
            </a:r>
            <a:endParaRPr lang="ru-RU" sz="2400" dirty="0">
              <a:cs typeface="Times New Roman" pitchFamily="18" charset="0"/>
            </a:endParaRPr>
          </a:p>
          <a:p>
            <a:pPr indent="449263" algn="just"/>
            <a:r>
              <a:rPr lang="ru-RU" dirty="0">
                <a:cs typeface="Times New Roman" pitchFamily="18" charset="0"/>
              </a:rPr>
              <a:t>Службы социальной и доврачебной медицинской помощи для ППН; общественные организации, оказывающие </a:t>
            </a:r>
            <a:r>
              <a:rPr lang="ru-RU" dirty="0" err="1">
                <a:cs typeface="Times New Roman" pitchFamily="18" charset="0"/>
              </a:rPr>
              <a:t>низкопороговую</a:t>
            </a:r>
            <a:r>
              <a:rPr lang="ru-RU" dirty="0">
                <a:cs typeface="Times New Roman" pitchFamily="18" charset="0"/>
              </a:rPr>
              <a:t> социальную и психологическую помощь ППН и их семьям; общества само- и взаимопомощи. </a:t>
            </a:r>
          </a:p>
          <a:p>
            <a:pPr indent="449263" algn="just"/>
            <a:r>
              <a:rPr lang="ru-RU" dirty="0">
                <a:cs typeface="Times New Roman" pitchFamily="18" charset="0"/>
              </a:rPr>
              <a:t>Основной их целью является </a:t>
            </a:r>
            <a:r>
              <a:rPr lang="ru-RU" dirty="0" smtClean="0">
                <a:cs typeface="Times New Roman" pitchFamily="18" charset="0"/>
              </a:rPr>
              <a:t>– работа </a:t>
            </a:r>
            <a:r>
              <a:rPr lang="ru-RU" dirty="0">
                <a:cs typeface="Times New Roman" pitchFamily="18" charset="0"/>
              </a:rPr>
              <a:t>среди недоступных контакту групп ППН, мотивирование их на обращение за лечением от </a:t>
            </a:r>
            <a:r>
              <a:rPr lang="ru-RU" dirty="0" err="1">
                <a:cs typeface="Times New Roman" pitchFamily="18" charset="0"/>
              </a:rPr>
              <a:t>наркозависимости</a:t>
            </a:r>
            <a:r>
              <a:rPr lang="ru-RU" dirty="0">
                <a:cs typeface="Times New Roman" pitchFamily="18" charset="0"/>
              </a:rPr>
              <a:t>, привлечение к обследованию на ВИЧ и парентеральные гепатиты, профилактика ВИЧ-инфекции, ИППП, парентеральных гепатитов, туберкулеза и др. Предотвращение перехода этих заболеваний из популяции ППН в слои населения, не употребляющие наркотики</a:t>
            </a:r>
            <a:r>
              <a:rPr lang="ru-RU" dirty="0" smtClean="0">
                <a:cs typeface="Times New Roman" pitchFamily="18" charset="0"/>
              </a:rPr>
              <a:t>.</a:t>
            </a:r>
          </a:p>
          <a:p>
            <a:pPr indent="449263" algn="just"/>
            <a:r>
              <a:rPr lang="ru-RU" dirty="0" smtClean="0">
                <a:cs typeface="Times New Roman" pitchFamily="18" charset="0"/>
              </a:rPr>
              <a:t>Создание нормативной базы, регламентирующей оказание доврачебной помощи ППН.</a:t>
            </a:r>
            <a:r>
              <a:rPr lang="ru-RU" dirty="0" smtClean="0">
                <a:cs typeface="Times New Roman" pitchFamily="18" charset="0"/>
              </a:rPr>
              <a:t> </a:t>
            </a:r>
            <a:endParaRPr lang="ru-RU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4AEB0A-2A21-4292-ACA6-92627C61803B}" type="slidenum">
              <a:rPr lang="ru-RU" sz="1400" smtClean="0"/>
              <a:pPr eaLnBrk="1" hangingPunct="1"/>
              <a:t>17</a:t>
            </a:fld>
            <a:endParaRPr lang="ru-RU" sz="1400" smtClean="0"/>
          </a:p>
        </p:txBody>
      </p:sp>
      <p:sp>
        <p:nvSpPr>
          <p:cNvPr id="17411" name="Прямоугольник 6"/>
          <p:cNvSpPr>
            <a:spLocks noChangeArrowheads="1"/>
          </p:cNvSpPr>
          <p:nvPr/>
        </p:nvSpPr>
        <p:spPr bwMode="auto">
          <a:xfrm>
            <a:off x="622300" y="728663"/>
            <a:ext cx="790098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 dirty="0"/>
              <a:t>2-й уровень – первичная медицинская помощь</a:t>
            </a:r>
          </a:p>
          <a:p>
            <a:endParaRPr lang="ru-RU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Скорая </a:t>
            </a:r>
            <a:r>
              <a:rPr lang="ru-RU" sz="2400" dirty="0"/>
              <a:t>медицинская помощь; </a:t>
            </a:r>
            <a:r>
              <a:rPr lang="ru-RU" sz="2400" dirty="0" smtClean="0"/>
              <a:t>врачи </a:t>
            </a:r>
            <a:r>
              <a:rPr lang="ru-RU" sz="2400" dirty="0"/>
              <a:t>общей практики; </a:t>
            </a:r>
            <a:r>
              <a:rPr lang="ru-RU" sz="2400" dirty="0" smtClean="0"/>
              <a:t>участковые врачи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Повышение </a:t>
            </a:r>
            <a:r>
              <a:rPr lang="ru-RU" sz="2400" dirty="0"/>
              <a:t>доступности первичной медицинской помощи для </a:t>
            </a:r>
            <a:r>
              <a:rPr lang="ru-RU" sz="2400" dirty="0" smtClean="0"/>
              <a:t>ППН;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Мотивирование  ППН на </a:t>
            </a:r>
            <a:r>
              <a:rPr lang="ru-RU" sz="2400" dirty="0"/>
              <a:t>обследование и лечение от наркозависимости и инфекционных заболеваний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4234E92-D450-4B19-8359-74F36375B9DF}" type="slidenum">
              <a:rPr lang="ru-RU" sz="1400" smtClean="0"/>
              <a:pPr eaLnBrk="1" hangingPunct="1"/>
              <a:t>18</a:t>
            </a:fld>
            <a:endParaRPr lang="ru-RU" sz="1400" smtClean="0"/>
          </a:p>
        </p:txBody>
      </p:sp>
      <p:sp>
        <p:nvSpPr>
          <p:cNvPr id="18435" name="Прямоугольник 6"/>
          <p:cNvSpPr>
            <a:spLocks noChangeArrowheads="1"/>
          </p:cNvSpPr>
          <p:nvPr/>
        </p:nvSpPr>
        <p:spPr bwMode="auto">
          <a:xfrm>
            <a:off x="611188" y="1358900"/>
            <a:ext cx="796607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49263" algn="just"/>
            <a:r>
              <a:rPr lang="ru-RU" sz="2400" b="1" dirty="0">
                <a:cs typeface="Times New Roman" pitchFamily="18" charset="0"/>
              </a:rPr>
              <a:t>3-й уровень – специализированная помощь</a:t>
            </a:r>
          </a:p>
          <a:p>
            <a:pPr indent="449263" algn="just"/>
            <a:endParaRPr lang="ru-RU" sz="2400" b="1" dirty="0"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>
                <a:cs typeface="Times New Roman" pitchFamily="18" charset="0"/>
              </a:rPr>
              <a:t>Центры ВИЧ/СПИД и другие специализированные службы, такие как санитарно-эпидемиологическая, фтизиатрическая, </a:t>
            </a:r>
            <a:r>
              <a:rPr lang="ru-RU" sz="2400" dirty="0" smtClean="0">
                <a:cs typeface="Times New Roman" pitchFamily="18" charset="0"/>
              </a:rPr>
              <a:t>травматологическая, наиболее часто сталкивающихся с ППН.</a:t>
            </a:r>
            <a:endParaRPr lang="ru-RU" sz="2400" dirty="0"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>
                <a:cs typeface="Times New Roman" pitchFamily="18" charset="0"/>
              </a:rPr>
              <a:t>Повышение доступности специализированной </a:t>
            </a:r>
            <a:r>
              <a:rPr lang="ru-RU" sz="2400" dirty="0" smtClean="0">
                <a:cs typeface="Times New Roman" pitchFamily="18" charset="0"/>
              </a:rPr>
              <a:t>помощи для ППН. </a:t>
            </a:r>
            <a:endParaRPr lang="ru-RU" sz="24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2288" y="504825"/>
            <a:ext cx="8281987" cy="62170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+mn-lt"/>
                <a:ea typeface="Calibri"/>
                <a:cs typeface="Times New Roman"/>
              </a:rPr>
              <a:t>4-й </a:t>
            </a:r>
            <a:r>
              <a:rPr lang="en-US" sz="2400" b="1" dirty="0" err="1">
                <a:latin typeface="+mn-lt"/>
                <a:ea typeface="Calibri"/>
                <a:cs typeface="Times New Roman"/>
              </a:rPr>
              <a:t>уровень</a:t>
            </a:r>
            <a:r>
              <a:rPr lang="en-US" sz="2400" b="1" dirty="0">
                <a:latin typeface="+mn-lt"/>
                <a:ea typeface="Calibri"/>
                <a:cs typeface="Times New Roman"/>
              </a:rPr>
              <a:t> – </a:t>
            </a:r>
            <a:r>
              <a:rPr lang="en-US" sz="2400" b="1" dirty="0" err="1">
                <a:latin typeface="+mn-lt"/>
                <a:ea typeface="Calibri"/>
                <a:cs typeface="Times New Roman"/>
              </a:rPr>
              <a:t>специализированная</a:t>
            </a:r>
            <a:r>
              <a:rPr lang="en-US" sz="2400" b="1" dirty="0">
                <a:latin typeface="+mn-lt"/>
                <a:ea typeface="Calibri"/>
                <a:cs typeface="Times New Roman"/>
              </a:rPr>
              <a:t> </a:t>
            </a:r>
            <a:r>
              <a:rPr lang="en-US" sz="2400" b="1" dirty="0" err="1">
                <a:latin typeface="+mn-lt"/>
                <a:ea typeface="Calibri"/>
                <a:cs typeface="Times New Roman"/>
              </a:rPr>
              <a:t>наркологическая</a:t>
            </a:r>
            <a:r>
              <a:rPr lang="en-US" sz="2400" b="1" dirty="0">
                <a:latin typeface="+mn-lt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latin typeface="+mn-lt"/>
                <a:ea typeface="Calibri"/>
                <a:cs typeface="Times New Roman"/>
              </a:rPr>
              <a:t>помощь</a:t>
            </a:r>
            <a:endParaRPr lang="ru-RU" sz="2400" b="1" dirty="0" smtClean="0">
              <a:latin typeface="+mn-lt"/>
              <a:ea typeface="Calibri"/>
              <a:cs typeface="Times New Roman"/>
            </a:endParaRPr>
          </a:p>
          <a:p>
            <a:pPr>
              <a:defRPr/>
            </a:pPr>
            <a:endParaRPr lang="ru-RU" sz="2400" b="1" dirty="0">
              <a:latin typeface="+mn-lt"/>
              <a:ea typeface="Calibri"/>
              <a:cs typeface="Times New Roman"/>
            </a:endParaRPr>
          </a:p>
          <a:p>
            <a:pPr marL="457200" indent="-457200">
              <a:buAutoNum type="arabicPeriod"/>
              <a:defRPr/>
            </a:pPr>
            <a:r>
              <a:rPr lang="ru-RU" dirty="0" smtClean="0"/>
              <a:t>Оптимизация модели обращаемости ППН в наркологические учреждения:</a:t>
            </a:r>
            <a:endParaRPr lang="ru-RU" dirty="0" smtClean="0"/>
          </a:p>
          <a:p>
            <a:pPr marL="720000">
              <a:buFont typeface="Wingdings" pitchFamily="2" charset="2"/>
              <a:buChar char="§"/>
              <a:defRPr/>
            </a:pPr>
            <a:r>
              <a:rPr lang="ru-RU" sz="1800" dirty="0" smtClean="0"/>
              <a:t> изменение </a:t>
            </a:r>
            <a:r>
              <a:rPr lang="ru-RU" sz="1800" dirty="0" smtClean="0"/>
              <a:t>порядка оказания наркологической помощи;</a:t>
            </a:r>
          </a:p>
          <a:p>
            <a:pPr marL="720000">
              <a:buFont typeface="Wingdings" pitchFamily="2" charset="2"/>
              <a:buChar char="§"/>
              <a:defRPr/>
            </a:pPr>
            <a:r>
              <a:rPr lang="ru-RU" sz="1800" dirty="0" smtClean="0"/>
              <a:t>  уменьшение </a:t>
            </a:r>
            <a:r>
              <a:rPr lang="en-US" sz="1800" dirty="0" err="1" smtClean="0"/>
              <a:t>правовы</a:t>
            </a:r>
            <a:r>
              <a:rPr lang="ru-RU" sz="1800" dirty="0" err="1" smtClean="0"/>
              <a:t>х</a:t>
            </a:r>
            <a:r>
              <a:rPr lang="en-US" sz="1800" dirty="0" smtClean="0"/>
              <a:t> </a:t>
            </a:r>
            <a:r>
              <a:rPr lang="en-US" sz="1800" dirty="0" err="1" smtClean="0"/>
              <a:t>ограничени</a:t>
            </a:r>
            <a:r>
              <a:rPr lang="ru-RU" sz="1800" dirty="0" err="1" smtClean="0"/>
              <a:t>й</a:t>
            </a:r>
            <a:r>
              <a:rPr lang="en-US" sz="1800" dirty="0" smtClean="0"/>
              <a:t> </a:t>
            </a:r>
            <a:r>
              <a:rPr lang="en-US" sz="1800" dirty="0" err="1" smtClean="0"/>
              <a:t>для</a:t>
            </a:r>
            <a:r>
              <a:rPr lang="en-US" sz="1800" dirty="0" smtClean="0"/>
              <a:t> </a:t>
            </a:r>
            <a:r>
              <a:rPr lang="en-US" sz="1800" dirty="0" err="1" smtClean="0"/>
              <a:t>больных</a:t>
            </a:r>
            <a:r>
              <a:rPr lang="en-US" sz="1800" dirty="0" smtClean="0"/>
              <a:t>,</a:t>
            </a:r>
            <a:r>
              <a:rPr lang="ru-RU" sz="1800" dirty="0" smtClean="0"/>
              <a:t> проходящих   лечение от наркотической зависимости и</a:t>
            </a:r>
            <a:r>
              <a:rPr lang="en-US" sz="1800" dirty="0" smtClean="0"/>
              <a:t> </a:t>
            </a:r>
            <a:r>
              <a:rPr lang="en-US" sz="1800" dirty="0" err="1" smtClean="0"/>
              <a:t>находящихся</a:t>
            </a:r>
            <a:r>
              <a:rPr lang="en-US" sz="1800" dirty="0" smtClean="0"/>
              <a:t> в </a:t>
            </a:r>
            <a:r>
              <a:rPr lang="en-US" sz="1800" dirty="0" err="1" smtClean="0"/>
              <a:t>ремиссии</a:t>
            </a:r>
            <a:r>
              <a:rPr lang="en-US" sz="1800" dirty="0" smtClean="0"/>
              <a:t>; </a:t>
            </a:r>
            <a:endParaRPr lang="ru-RU" sz="1800" dirty="0" smtClean="0"/>
          </a:p>
          <a:p>
            <a:pPr marL="720000">
              <a:buFont typeface="Wingdings" pitchFamily="2" charset="2"/>
              <a:buChar char="§"/>
              <a:defRPr/>
            </a:pPr>
            <a:r>
              <a:rPr lang="ru-RU" sz="1800" dirty="0" smtClean="0"/>
              <a:t>  </a:t>
            </a:r>
            <a:r>
              <a:rPr lang="en-US" sz="1800" dirty="0" err="1" smtClean="0"/>
              <a:t>измен</a:t>
            </a:r>
            <a:r>
              <a:rPr lang="ru-RU" sz="1800" dirty="0" err="1" smtClean="0"/>
              <a:t>ение</a:t>
            </a:r>
            <a:r>
              <a:rPr lang="en-US" sz="1800" dirty="0" smtClean="0"/>
              <a:t> </a:t>
            </a:r>
            <a:r>
              <a:rPr lang="en-US" sz="1800" dirty="0" err="1" smtClean="0"/>
              <a:t>срок</a:t>
            </a:r>
            <a:r>
              <a:rPr lang="ru-RU" sz="1800" dirty="0" err="1" smtClean="0"/>
              <a:t>ов</a:t>
            </a:r>
            <a:r>
              <a:rPr lang="en-US" sz="1800" dirty="0" smtClean="0"/>
              <a:t> </a:t>
            </a:r>
            <a:r>
              <a:rPr lang="en-US" sz="1800" dirty="0" err="1" smtClean="0"/>
              <a:t>наблюдения</a:t>
            </a:r>
            <a:r>
              <a:rPr lang="ru-RU" sz="1800" dirty="0" smtClean="0"/>
              <a:t>, необходимых для снятия</a:t>
            </a:r>
            <a:r>
              <a:rPr lang="en-US" sz="1800" dirty="0" smtClean="0"/>
              <a:t>; </a:t>
            </a:r>
            <a:endParaRPr lang="ru-RU" sz="1800" dirty="0" smtClean="0"/>
          </a:p>
          <a:p>
            <a:pPr marL="720000">
              <a:buFont typeface="Wingdings" pitchFamily="2" charset="2"/>
              <a:buChar char="§"/>
              <a:defRPr/>
            </a:pPr>
            <a:r>
              <a:rPr lang="ru-RU" sz="1800" dirty="0" smtClean="0"/>
              <a:t>  </a:t>
            </a:r>
            <a:r>
              <a:rPr lang="en-US" sz="1800" dirty="0" err="1" smtClean="0"/>
              <a:t>внедр</a:t>
            </a:r>
            <a:r>
              <a:rPr lang="ru-RU" sz="1800" dirty="0" err="1" smtClean="0"/>
              <a:t>ение</a:t>
            </a:r>
            <a:r>
              <a:rPr lang="en-US" sz="1800" dirty="0" smtClean="0"/>
              <a:t> </a:t>
            </a:r>
            <a:r>
              <a:rPr lang="en-US" sz="1800" dirty="0" err="1" smtClean="0"/>
              <a:t>низкопороговы</a:t>
            </a:r>
            <a:r>
              <a:rPr lang="ru-RU" sz="1800" dirty="0" err="1" smtClean="0"/>
              <a:t>х</a:t>
            </a:r>
            <a:r>
              <a:rPr lang="en-US" sz="1800" dirty="0" smtClean="0"/>
              <a:t> </a:t>
            </a:r>
            <a:r>
              <a:rPr lang="en-US" sz="1800" dirty="0" err="1" smtClean="0"/>
              <a:t>программ</a:t>
            </a:r>
            <a:r>
              <a:rPr lang="en-US" sz="1800" dirty="0" smtClean="0"/>
              <a:t> </a:t>
            </a:r>
            <a:r>
              <a:rPr lang="en-US" sz="1800" dirty="0" err="1"/>
              <a:t>для</a:t>
            </a:r>
            <a:r>
              <a:rPr lang="en-US" sz="1800" dirty="0"/>
              <a:t> «</a:t>
            </a:r>
            <a:r>
              <a:rPr lang="en-US" sz="1800" dirty="0" err="1"/>
              <a:t>проблемных</a:t>
            </a:r>
            <a:r>
              <a:rPr lang="en-US" sz="1800" dirty="0"/>
              <a:t>» </a:t>
            </a:r>
            <a:r>
              <a:rPr lang="en-US" sz="1800" dirty="0" err="1"/>
              <a:t>потребителей</a:t>
            </a:r>
            <a:r>
              <a:rPr lang="en-US" sz="1800" dirty="0"/>
              <a:t> </a:t>
            </a:r>
            <a:r>
              <a:rPr lang="en-US" sz="1800" dirty="0" err="1" smtClean="0"/>
              <a:t>наркотиков</a:t>
            </a:r>
            <a:r>
              <a:rPr lang="ru-RU" sz="1800" dirty="0" smtClean="0"/>
              <a:t>;</a:t>
            </a:r>
          </a:p>
          <a:p>
            <a:pPr marL="720000">
              <a:buFont typeface="Wingdings" pitchFamily="2" charset="2"/>
              <a:buChar char="§"/>
              <a:defRPr/>
            </a:pPr>
            <a:r>
              <a:rPr lang="ru-RU" sz="1800" dirty="0" smtClean="0"/>
              <a:t> </a:t>
            </a:r>
            <a:r>
              <a:rPr lang="en-US" sz="1800" dirty="0" err="1" smtClean="0"/>
              <a:t>соблюдение</a:t>
            </a:r>
            <a:r>
              <a:rPr lang="en-US" sz="1800" dirty="0" smtClean="0"/>
              <a:t> </a:t>
            </a:r>
            <a:r>
              <a:rPr lang="en-US" sz="1800" dirty="0" err="1" smtClean="0"/>
              <a:t>законодательства</a:t>
            </a:r>
            <a:r>
              <a:rPr lang="en-US" sz="1800" dirty="0" smtClean="0"/>
              <a:t> </a:t>
            </a:r>
            <a:r>
              <a:rPr lang="en-US" sz="1800" dirty="0" err="1" smtClean="0"/>
              <a:t>Российской</a:t>
            </a:r>
            <a:r>
              <a:rPr lang="en-US" sz="1800" dirty="0" smtClean="0"/>
              <a:t> </a:t>
            </a:r>
            <a:r>
              <a:rPr lang="en-US" sz="1800" dirty="0" err="1" smtClean="0"/>
              <a:t>Федерации</a:t>
            </a:r>
            <a:r>
              <a:rPr lang="en-US" sz="1800" dirty="0" smtClean="0"/>
              <a:t> в </a:t>
            </a:r>
            <a:r>
              <a:rPr lang="en-US" sz="1800" dirty="0" err="1" smtClean="0"/>
              <a:t>области</a:t>
            </a:r>
            <a:r>
              <a:rPr lang="en-US" sz="1800" dirty="0" smtClean="0"/>
              <a:t> </a:t>
            </a:r>
            <a:r>
              <a:rPr lang="en-US" sz="1800" dirty="0" err="1" smtClean="0"/>
              <a:t>врачебной</a:t>
            </a:r>
            <a:r>
              <a:rPr lang="en-US" sz="1800" dirty="0" smtClean="0"/>
              <a:t> </a:t>
            </a:r>
            <a:r>
              <a:rPr lang="en-US" sz="1800" dirty="0" err="1" smtClean="0"/>
              <a:t>тайны</a:t>
            </a:r>
            <a:r>
              <a:rPr lang="en-US" sz="1800" dirty="0" smtClean="0"/>
              <a:t>. </a:t>
            </a:r>
            <a:r>
              <a:rPr lang="ru-RU" dirty="0" smtClean="0"/>
              <a:t>	</a:t>
            </a:r>
          </a:p>
          <a:p>
            <a:pPr marL="457200" indent="-457200">
              <a:defRPr/>
            </a:pPr>
            <a:r>
              <a:rPr lang="ru-RU" dirty="0" smtClean="0"/>
              <a:t>2. </a:t>
            </a:r>
            <a:r>
              <a:rPr lang="ru-RU" dirty="0" smtClean="0"/>
              <a:t>   С</a:t>
            </a:r>
            <a:r>
              <a:rPr lang="ru-RU" dirty="0" smtClean="0"/>
              <a:t>овершенствование нормативной базы, регламентирующей в наркологии профилактику ВИЧ-инфекции и других заболеваний среди ППН; разработка </a:t>
            </a:r>
            <a:r>
              <a:rPr lang="ru-RU" dirty="0" smtClean="0"/>
              <a:t>нормативных актов, регламентирующих </a:t>
            </a:r>
            <a:r>
              <a:rPr lang="ru-RU" dirty="0" smtClean="0"/>
              <a:t>альтернативное лечение.</a:t>
            </a:r>
          </a:p>
          <a:p>
            <a:pPr marL="457200" indent="-457200">
              <a:defRPr/>
            </a:pPr>
            <a:r>
              <a:rPr lang="ru-RU" dirty="0" smtClean="0"/>
              <a:t>3. </a:t>
            </a:r>
            <a:r>
              <a:rPr lang="ru-RU" dirty="0" smtClean="0"/>
              <a:t>   Совершенствование  обучающих программ для психиатров-наркологов по профилактике ВИЧ-инфекции и других инфекционных заболеваний среди ППН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1945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E815FEC-DBDE-4085-BB0F-3D3EB9F2CEC2}" type="slidenum">
              <a:rPr lang="ru-RU" sz="1400" smtClean="0"/>
              <a:pPr eaLnBrk="1" hangingPunct="1"/>
              <a:t>19</a:t>
            </a:fld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B42A6345-00E0-4A88-93E6-6C7077D6AED5}" type="slidenum">
              <a:rPr lang="ru-RU" sz="1400"/>
              <a:pPr algn="r" eaLnBrk="1" hangingPunct="1"/>
              <a:t>2</a:t>
            </a:fld>
            <a:endParaRPr lang="ru-RU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9562"/>
          </a:xfrm>
        </p:spPr>
        <p:txBody>
          <a:bodyPr/>
          <a:lstStyle/>
          <a:p>
            <a:pPr eaLnBrk="1" hangingPunct="1"/>
            <a:r>
              <a:rPr lang="ru-RU" sz="2800" dirty="0" smtClean="0"/>
              <a:t>Распространенность потребления наркотиков по данным эпидемиологических исследований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(Популяционное исследование – опрос – в трех регионах России -  Архангельской, Ивановской и Самарской областях, Росстат, 2009)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 smtClean="0"/>
          </a:p>
        </p:txBody>
      </p:sp>
      <p:graphicFrame>
        <p:nvGraphicFramePr>
          <p:cNvPr id="70674" name="Group 1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07503906"/>
              </p:ext>
            </p:extLst>
          </p:nvPr>
        </p:nvGraphicFramePr>
        <p:xfrm>
          <a:off x="836613" y="1743080"/>
          <a:ext cx="7470774" cy="4693488"/>
        </p:xfrm>
        <a:graphic>
          <a:graphicData uri="http://schemas.openxmlformats.org/drawingml/2006/table">
            <a:tbl>
              <a:tblPr/>
              <a:tblGrid>
                <a:gridCol w="3060317"/>
                <a:gridCol w="1980205"/>
                <a:gridCol w="2430252"/>
              </a:tblGrid>
              <a:tr h="124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Употребление наркотиков:</a:t>
                      </a:r>
                    </a:p>
                  </a:txBody>
                  <a:tcPr marL="96748" marR="96748"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жизни (в % от числа опрошенных)</a:t>
                      </a:r>
                    </a:p>
                  </a:txBody>
                  <a:tcPr marL="96748" marR="96748"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течение последних 12 мес. (в % от числа опрошенных)</a:t>
                      </a:r>
                    </a:p>
                  </a:txBody>
                  <a:tcPr marL="96748" marR="96748"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77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Любой наркотик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6748" marR="96748"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16,8%</a:t>
                      </a:r>
                    </a:p>
                  </a:txBody>
                  <a:tcPr marL="96748" marR="96748"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6,6%</a:t>
                      </a:r>
                    </a:p>
                  </a:txBody>
                  <a:tcPr marL="96748" marR="96748"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899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Марихуана и гашиш</a:t>
                      </a:r>
                    </a:p>
                  </a:txBody>
                  <a:tcPr marL="96748" marR="96748"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15,8%</a:t>
                      </a:r>
                    </a:p>
                  </a:txBody>
                  <a:tcPr marL="96748" marR="96748"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5,6%</a:t>
                      </a:r>
                    </a:p>
                  </a:txBody>
                  <a:tcPr marL="96748" marR="96748"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899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Амфетамины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6748" marR="96748"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2,9%</a:t>
                      </a:r>
                    </a:p>
                  </a:txBody>
                  <a:tcPr marL="96748" marR="96748"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1,4%</a:t>
                      </a:r>
                    </a:p>
                  </a:txBody>
                  <a:tcPr marL="96748" marR="96748"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899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Экстази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748" marR="96748"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2,7%</a:t>
                      </a:r>
                    </a:p>
                  </a:txBody>
                  <a:tcPr marL="96748" marR="96748"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1,0%</a:t>
                      </a:r>
                    </a:p>
                  </a:txBody>
                  <a:tcPr marL="96748" marR="96748"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899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Героин </a:t>
                      </a:r>
                    </a:p>
                  </a:txBody>
                  <a:tcPr marL="96748" marR="96748"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1,3%</a:t>
                      </a:r>
                    </a:p>
                  </a:txBody>
                  <a:tcPr marL="96748" marR="96748"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0,3%</a:t>
                      </a:r>
                    </a:p>
                  </a:txBody>
                  <a:tcPr marL="96748" marR="96748"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667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Опиаты домашнего приготовления</a:t>
                      </a:r>
                    </a:p>
                  </a:txBody>
                  <a:tcPr marL="96748" marR="96748"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1,2%</a:t>
                      </a:r>
                    </a:p>
                  </a:txBody>
                  <a:tcPr marL="96748" marR="96748"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0,6%</a:t>
                      </a:r>
                    </a:p>
                  </a:txBody>
                  <a:tcPr marL="96748" marR="96748"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667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Любой наркотик внутривенно</a:t>
                      </a:r>
                    </a:p>
                  </a:txBody>
                  <a:tcPr marL="96748" marR="96748"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1,2%</a:t>
                      </a:r>
                    </a:p>
                  </a:txBody>
                  <a:tcPr marL="96748" marR="96748"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0,3% </a:t>
                      </a:r>
                    </a:p>
                  </a:txBody>
                  <a:tcPr marL="96748" marR="96748"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CCCC502-EC3F-404C-83AC-1AE4D39CD4A9}" type="slidenum">
              <a:rPr lang="ru-RU" sz="1400" smtClean="0"/>
              <a:pPr eaLnBrk="1" hangingPunct="1"/>
              <a:t>20</a:t>
            </a:fld>
            <a:endParaRPr lang="ru-RU" sz="14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Контакты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/>
            <a:r>
              <a:rPr lang="ru-RU" smtClean="0"/>
              <a:t>Отделение эпидемиологии </a:t>
            </a:r>
          </a:p>
          <a:p>
            <a:pPr eaLnBrk="1" hangingPunct="1"/>
            <a:r>
              <a:rPr lang="ru-RU" smtClean="0"/>
              <a:t>ННЦ наркологии Минздравсоцразвития России</a:t>
            </a:r>
            <a:endParaRPr lang="en-US" smtClean="0"/>
          </a:p>
          <a:p>
            <a:pPr eaLnBrk="1" hangingPunct="1"/>
            <a:r>
              <a:rPr lang="ru-RU" smtClean="0"/>
              <a:t>Тел. 8 (499) 241 70 68</a:t>
            </a:r>
          </a:p>
          <a:p>
            <a:pPr eaLnBrk="1" hangingPunct="1"/>
            <a:r>
              <a:rPr lang="ru-RU" smtClean="0"/>
              <a:t>Тел. 8 (499) 241 37 20</a:t>
            </a:r>
          </a:p>
          <a:p>
            <a:pPr eaLnBrk="1" hangingPunct="1"/>
            <a:r>
              <a:rPr lang="en-US" smtClean="0"/>
              <a:t>E-mail: epid@list.ru</a:t>
            </a: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dirty="0" smtClean="0"/>
              <a:t>В 2010 году в России за наркологической помощью обратились:</a:t>
            </a:r>
          </a:p>
        </p:txBody>
      </p:sp>
      <p:graphicFrame>
        <p:nvGraphicFramePr>
          <p:cNvPr id="376903" name="Group 71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689188085"/>
              </p:ext>
            </p:extLst>
          </p:nvPr>
        </p:nvGraphicFramePr>
        <p:xfrm>
          <a:off x="746574" y="1484313"/>
          <a:ext cx="7515835" cy="4342180"/>
        </p:xfrm>
        <a:graphic>
          <a:graphicData uri="http://schemas.openxmlformats.org/drawingml/2006/table">
            <a:tbl>
              <a:tblPr/>
              <a:tblGrid>
                <a:gridCol w="3724087"/>
                <a:gridCol w="1406484"/>
                <a:gridCol w="1043052"/>
                <a:gridCol w="1342212"/>
              </a:tblGrid>
              <a:tr h="594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категории</a:t>
                      </a: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больных</a:t>
                      </a: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Структу-ра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 на 100 тыс. нас.</a:t>
                      </a: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98669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Психические и поведенческие расстройства, связанные с употреблением ПАВ</a:t>
                      </a: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3153918</a:t>
                      </a: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2222,4</a:t>
                      </a: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83778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Потребителей наркотиков - всего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547081</a:t>
                      </a: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17%</a:t>
                      </a: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/100%</a:t>
                      </a: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385,5</a:t>
                      </a: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83778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Синдром зависимости от наркотиков </a:t>
                      </a: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350936</a:t>
                      </a: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64%</a:t>
                      </a: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247,3</a:t>
                      </a: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83778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Употребление наркотиков с ВП</a:t>
                      </a: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196145</a:t>
                      </a: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36%</a:t>
                      </a: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138,2</a:t>
                      </a: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BE2A3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53496D1-9A45-49EC-AE19-1EC453DD50E3}" type="slidenum">
              <a:rPr lang="ru-RU" sz="1400" smtClean="0"/>
              <a:pPr eaLnBrk="1" hangingPunct="1"/>
              <a:t>4</a:t>
            </a:fld>
            <a:endParaRPr lang="ru-RU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Динамика общей заболеваемости наркоманией в России в 1993-2010 гг. </a:t>
            </a:r>
            <a:r>
              <a:rPr lang="ru-RU" sz="2000" dirty="0" smtClean="0"/>
              <a:t>(на 100 тыс. населения)</a:t>
            </a:r>
          </a:p>
        </p:txBody>
      </p:sp>
      <p:graphicFrame>
        <p:nvGraphicFramePr>
          <p:cNvPr id="2" name="Диаграмма 2"/>
          <p:cNvGraphicFramePr>
            <a:graphicFrameLocks noGrp="1"/>
          </p:cNvGraphicFramePr>
          <p:nvPr>
            <p:ph type="chart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535" y="278650"/>
            <a:ext cx="8229600" cy="1143000"/>
          </a:xfrm>
        </p:spPr>
        <p:txBody>
          <a:bodyPr/>
          <a:lstStyle/>
          <a:p>
            <a:r>
              <a:rPr lang="ru-RU" sz="2800" dirty="0" smtClean="0"/>
              <a:t>Распределение зарегистрированных больных по основному наркотику в 2010 г.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086801"/>
              </p:ext>
            </p:extLst>
          </p:nvPr>
        </p:nvGraphicFramePr>
        <p:xfrm>
          <a:off x="386535" y="171881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590E2C-0373-4ABB-87C7-99920A919A5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18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dirty="0" smtClean="0"/>
              <a:t>В 2010 году в России за наркологической помощью обратились:</a:t>
            </a:r>
          </a:p>
        </p:txBody>
      </p:sp>
      <p:graphicFrame>
        <p:nvGraphicFramePr>
          <p:cNvPr id="376903" name="Group 71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007809423"/>
              </p:ext>
            </p:extLst>
          </p:nvPr>
        </p:nvGraphicFramePr>
        <p:xfrm>
          <a:off x="566554" y="1448780"/>
          <a:ext cx="8100796" cy="3669007"/>
        </p:xfrm>
        <a:graphic>
          <a:graphicData uri="http://schemas.openxmlformats.org/drawingml/2006/table">
            <a:tbl>
              <a:tblPr/>
              <a:tblGrid>
                <a:gridCol w="5068989"/>
                <a:gridCol w="1231717"/>
                <a:gridCol w="1800090"/>
              </a:tblGrid>
              <a:tr h="86456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Потребители наркотиков - всего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547081</a:t>
                      </a: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4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из них: потребителей инъекционных наркотиков (ПИН)</a:t>
                      </a: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393534</a:t>
                      </a: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72%</a:t>
                      </a: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589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на 100 тыс. населения</a:t>
                      </a: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277,3</a:t>
                      </a: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почти 0,3% от числа населения</a:t>
                      </a: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9629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ВИЧ-позитивных ПИН</a:t>
                      </a: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56486</a:t>
                      </a: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0114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удельный вес ВИЧ-позитивных лиц среди ПИН (в %)</a:t>
                      </a: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14%</a:t>
                      </a: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88F62AA-36D7-40D1-97D4-B1E849ADACA7}" type="slidenum">
              <a:rPr lang="ru-RU" sz="1400" smtClean="0"/>
              <a:pPr eaLnBrk="1" hangingPunct="1"/>
              <a:t>7</a:t>
            </a:fld>
            <a:endParaRPr lang="ru-RU" sz="140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Динамика учтенной распространенности ПИН в Российской Федерации</a:t>
            </a:r>
            <a:br>
              <a:rPr lang="ru-RU" sz="3200" smtClean="0"/>
            </a:br>
            <a:r>
              <a:rPr lang="ru-RU" sz="2400" smtClean="0"/>
              <a:t>(на 100 тыс. населения)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212893801"/>
              </p:ext>
            </p:extLst>
          </p:nvPr>
        </p:nvGraphicFramePr>
        <p:xfrm>
          <a:off x="519113" y="1679575"/>
          <a:ext cx="8128000" cy="442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7B9F90F-729A-427E-AEA8-82298E2BCBF0}" type="slidenum">
              <a:rPr lang="ru-RU" sz="1400" smtClean="0"/>
              <a:pPr eaLnBrk="1" hangingPunct="1"/>
              <a:t>8</a:t>
            </a:fld>
            <a:endParaRPr lang="ru-RU" sz="1400" smtClean="0"/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Численность ПИН в России и ФО в 2010 г.</a:t>
            </a:r>
            <a:br>
              <a:rPr lang="ru-RU" sz="3200" smtClean="0"/>
            </a:br>
            <a:r>
              <a:rPr lang="ru-RU" sz="2000" smtClean="0"/>
              <a:t>(на 100 тыс. населения)</a:t>
            </a:r>
          </a:p>
        </p:txBody>
      </p:sp>
      <p:graphicFrame>
        <p:nvGraphicFramePr>
          <p:cNvPr id="2" name="Object 10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977899069"/>
              </p:ext>
            </p:extLst>
          </p:nvPr>
        </p:nvGraphicFramePr>
        <p:xfrm>
          <a:off x="527050" y="1771650"/>
          <a:ext cx="8128000" cy="442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25881F2-0357-4560-8E95-B55A74FCE20C}" type="slidenum">
              <a:rPr lang="ru-RU" sz="1400" smtClean="0"/>
              <a:pPr eaLnBrk="1" hangingPunct="1"/>
              <a:t>9</a:t>
            </a:fld>
            <a:endParaRPr lang="ru-RU" sz="140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274638"/>
            <a:ext cx="8120062" cy="1893887"/>
          </a:xfrm>
        </p:spPr>
        <p:txBody>
          <a:bodyPr/>
          <a:lstStyle/>
          <a:p>
            <a:pPr eaLnBrk="1" hangingPunct="1"/>
            <a:r>
              <a:rPr lang="ru-RU" sz="3200" smtClean="0"/>
              <a:t>Изучение распространенности и скрытости инъекционного потребления наркотиков в России </a:t>
            </a:r>
            <a:br>
              <a:rPr lang="ru-RU" sz="3200" smtClean="0"/>
            </a:br>
            <a:r>
              <a:rPr lang="ru-RU" sz="2400" smtClean="0"/>
              <a:t>(по данным эпидемиологических исследований)</a:t>
            </a:r>
          </a:p>
        </p:txBody>
      </p:sp>
      <p:graphicFrame>
        <p:nvGraphicFramePr>
          <p:cNvPr id="403459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2619375"/>
          <a:ext cx="8229600" cy="3557588"/>
        </p:xfrm>
        <a:graphic>
          <a:graphicData uri="http://schemas.openxmlformats.org/drawingml/2006/table">
            <a:tbl>
              <a:tblPr/>
              <a:tblGrid>
                <a:gridCol w="3219450"/>
                <a:gridCol w="1095375"/>
                <a:gridCol w="2582863"/>
                <a:gridCol w="1331912"/>
              </a:tblGrid>
              <a:tr h="7011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 (город)</a:t>
                      </a: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 оценки</a:t>
                      </a: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(в %)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(95% ДИ)</a:t>
                      </a: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Коэфф. скрытости</a:t>
                      </a: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Москва</a:t>
                      </a: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1998</a:t>
                      </a: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0,8%</a:t>
                      </a: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1:7</a:t>
                      </a: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71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Чапаевск </a:t>
                      </a: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1999</a:t>
                      </a: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3%</a:t>
                      </a: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1:3</a:t>
                      </a: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700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Тольятти</a:t>
                      </a: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F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2002</a:t>
                      </a: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F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2,7% (2,4-3,5%)</a:t>
                      </a: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F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1:3</a:t>
                      </a: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FAD"/>
                    </a:solidFill>
                  </a:tcPr>
                </a:tc>
              </a:tr>
              <a:tr h="571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Волгоград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F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2003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F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2,3% (1,3-3,3%)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F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1:11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FAD"/>
                    </a:solidFill>
                  </a:tcPr>
                </a:tc>
              </a:tr>
              <a:tr h="571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Барнаул </a:t>
                      </a: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F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2003</a:t>
                      </a: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F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2,1% (1,4-3,3%)</a:t>
                      </a: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F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1:7,5</a:t>
                      </a: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FA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4620</TotalTime>
  <Words>1379</Words>
  <Application>Microsoft Office PowerPoint</Application>
  <PresentationFormat>Экран (4:3)</PresentationFormat>
  <Paragraphs>263</Paragraphs>
  <Slides>20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Оформление по умолчанию</vt:lpstr>
      <vt:lpstr>Распространенность наркомании и современные подходы к профилактике медико-социальных последствий «проблемного» потребления наркотиков</vt:lpstr>
      <vt:lpstr>Распространенность потребления наркотиков по данным эпидемиологических исследований  (Популяционное исследование – опрос – в трех регионах России -  Архангельской, Ивановской и Самарской областях, Росстат, 2009) </vt:lpstr>
      <vt:lpstr>В 2010 году в России за наркологической помощью обратились:</vt:lpstr>
      <vt:lpstr>Динамика общей заболеваемости наркоманией в России в 1993-2010 гг. (на 100 тыс. населения)</vt:lpstr>
      <vt:lpstr>Распределение зарегистрированных больных по основному наркотику в 2010 г.</vt:lpstr>
      <vt:lpstr>В 2010 году в России за наркологической помощью обратились:</vt:lpstr>
      <vt:lpstr>Динамика учтенной распространенности ПИН в Российской Федерации (на 100 тыс. населения)</vt:lpstr>
      <vt:lpstr>Численность ПИН в России и ФО в 2010 г. (на 100 тыс. населения)</vt:lpstr>
      <vt:lpstr>Изучение распространенности и скрытости инъекционного потребления наркотиков в России  (по данным эпидемиологических исследований)</vt:lpstr>
      <vt:lpstr>Распространенность ПИН в регионах России (1)</vt:lpstr>
      <vt:lpstr>Распространенность ПИН в регионах России (2)</vt:lpstr>
      <vt:lpstr>Презентация PowerPoint</vt:lpstr>
      <vt:lpstr>Инъекционное потребление наркотиков создает множество медицинских и социальных проблем</vt:lpstr>
      <vt:lpstr>Динамика распространенности ВИЧ-инфекции среди зарегистрированных ПИН в России (в %)</vt:lpstr>
      <vt:lpstr>Распространенность ВИЧ-инфекции среди зарегистрированных ПИН в ФО в 2010 году</vt:lpstr>
      <vt:lpstr>Профилактика медико-социальных последствий «проблемного» потребления наркотиков</vt:lpstr>
      <vt:lpstr>Презентация PowerPoint</vt:lpstr>
      <vt:lpstr>Презентация PowerPoint</vt:lpstr>
      <vt:lpstr>Презентация PowerPoint</vt:lpstr>
      <vt:lpstr>Контакты</vt:lpstr>
    </vt:vector>
  </TitlesOfParts>
  <Company>DarkStar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 Киржанова</dc:creator>
  <cp:lastModifiedBy>Kirzhanova</cp:lastModifiedBy>
  <cp:revision>1005</cp:revision>
  <cp:lastPrinted>2011-09-15T18:39:39Z</cp:lastPrinted>
  <dcterms:created xsi:type="dcterms:W3CDTF">2010-09-29T13:24:53Z</dcterms:created>
  <dcterms:modified xsi:type="dcterms:W3CDTF">2011-09-15T18:41:00Z</dcterms:modified>
</cp:coreProperties>
</file>