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71" r:id="rId3"/>
    <p:sldId id="273" r:id="rId4"/>
    <p:sldId id="285" r:id="rId5"/>
    <p:sldId id="261" r:id="rId6"/>
    <p:sldId id="280" r:id="rId7"/>
    <p:sldId id="274" r:id="rId8"/>
    <p:sldId id="262" r:id="rId9"/>
    <p:sldId id="281" r:id="rId10"/>
    <p:sldId id="264" r:id="rId11"/>
    <p:sldId id="265" r:id="rId12"/>
    <p:sldId id="266" r:id="rId13"/>
    <p:sldId id="267" r:id="rId14"/>
    <p:sldId id="283" r:id="rId15"/>
    <p:sldId id="268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E02132-3203-46E2-AA8A-99194B455E79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DB4158-8CF8-4D51-86B5-14D6BE462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2132-3203-46E2-AA8A-99194B455E79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B4158-8CF8-4D51-86B5-14D6BE462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DE02132-3203-46E2-AA8A-99194B455E79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DB4158-8CF8-4D51-86B5-14D6BE462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2132-3203-46E2-AA8A-99194B455E79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B4158-8CF8-4D51-86B5-14D6BE462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E02132-3203-46E2-AA8A-99194B455E79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BDB4158-8CF8-4D51-86B5-14D6BE462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2132-3203-46E2-AA8A-99194B455E79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B4158-8CF8-4D51-86B5-14D6BE462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2132-3203-46E2-AA8A-99194B455E79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B4158-8CF8-4D51-86B5-14D6BE462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2132-3203-46E2-AA8A-99194B455E79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B4158-8CF8-4D51-86B5-14D6BE462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E02132-3203-46E2-AA8A-99194B455E79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B4158-8CF8-4D51-86B5-14D6BE462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2132-3203-46E2-AA8A-99194B455E79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B4158-8CF8-4D51-86B5-14D6BE462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2132-3203-46E2-AA8A-99194B455E79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B4158-8CF8-4D51-86B5-14D6BE462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DE02132-3203-46E2-AA8A-99194B455E79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DB4158-8CF8-4D51-86B5-14D6BE462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53128" cy="35730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АЛЬТЕРНАТИВНОЕ  ПРИНУДИТЕЛЬНОЕ  ЛЕЧЕНИЕ 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ЛИЦ,  СОВЕРШИВШИХ ПРЕСТУПЛЕНИЯ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                  Т.В. </a:t>
            </a:r>
            <a:r>
              <a:rPr lang="ru-RU" b="1" dirty="0" err="1" smtClean="0"/>
              <a:t>Клименко</a:t>
            </a:r>
            <a:endParaRPr lang="ru-RU" dirty="0"/>
          </a:p>
          <a:p>
            <a:pPr algn="ctr">
              <a:buNone/>
            </a:pPr>
            <a:r>
              <a:rPr lang="ru-RU" dirty="0" smtClean="0"/>
              <a:t>    ФГУ «ГНЦ социальной и судебной психиатрии им. В.П. Сербского» </a:t>
            </a:r>
            <a:r>
              <a:rPr lang="ru-RU" dirty="0" err="1" smtClean="0"/>
              <a:t>Минздравсоцразвития</a:t>
            </a:r>
            <a:r>
              <a:rPr lang="ru-RU" dirty="0" smtClean="0"/>
              <a:t>  России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Этапы альтернативной программы реабилитации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1)  психотерапевтическая и</a:t>
            </a:r>
          </a:p>
          <a:p>
            <a:pPr>
              <a:buNone/>
            </a:pPr>
            <a:r>
              <a:rPr lang="ru-RU" sz="3600" dirty="0" smtClean="0"/>
              <a:t>        </a:t>
            </a:r>
            <a:r>
              <a:rPr lang="ru-RU" sz="3600" dirty="0" err="1" smtClean="0"/>
              <a:t>психокоррекционная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</a:t>
            </a:r>
          </a:p>
          <a:p>
            <a:pPr>
              <a:buNone/>
            </a:pPr>
            <a:r>
              <a:rPr lang="ru-RU" sz="3600" dirty="0" smtClean="0"/>
              <a:t>    2) терапия занятостью 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3) этап кандидатов на официальный</a:t>
            </a:r>
          </a:p>
          <a:p>
            <a:pPr>
              <a:buNone/>
            </a:pPr>
            <a:r>
              <a:rPr lang="ru-RU" sz="3600" dirty="0" smtClean="0"/>
              <a:t>        выпуск из программы 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4) этап психотерапевтической и</a:t>
            </a:r>
          </a:p>
          <a:p>
            <a:pPr>
              <a:buNone/>
            </a:pPr>
            <a:r>
              <a:rPr lang="ru-RU" sz="3600" dirty="0" smtClean="0"/>
              <a:t>        социальной поддержки для</a:t>
            </a:r>
          </a:p>
          <a:p>
            <a:pPr>
              <a:buNone/>
            </a:pPr>
            <a:r>
              <a:rPr lang="ru-RU" sz="3600" dirty="0" smtClean="0"/>
              <a:t>        выпускников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Контрольное тестирование на наркотики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ru-RU" dirty="0" smtClean="0"/>
              <a:t>Обязательно и регулярно</a:t>
            </a:r>
          </a:p>
          <a:p>
            <a:r>
              <a:rPr lang="ru-RU" dirty="0" smtClean="0"/>
              <a:t>График устанавливается </a:t>
            </a:r>
            <a:r>
              <a:rPr lang="ru-RU" dirty="0"/>
              <a:t>судами </a:t>
            </a:r>
            <a:r>
              <a:rPr lang="ru-RU" dirty="0" smtClean="0"/>
              <a:t>индивидуально</a:t>
            </a:r>
          </a:p>
          <a:p>
            <a:r>
              <a:rPr lang="ru-RU" dirty="0" smtClean="0"/>
              <a:t>Цель тестирования: </a:t>
            </a:r>
          </a:p>
          <a:p>
            <a:pPr>
              <a:buNone/>
            </a:pPr>
            <a:r>
              <a:rPr lang="ru-RU" dirty="0" smtClean="0"/>
              <a:t>   1) как предупреждающая мера</a:t>
            </a:r>
          </a:p>
          <a:p>
            <a:pPr>
              <a:buNone/>
            </a:pPr>
            <a:r>
              <a:rPr lang="ru-RU" dirty="0" smtClean="0"/>
              <a:t>   2) как необходимая диагностическая процедура для</a:t>
            </a:r>
          </a:p>
          <a:p>
            <a:pPr>
              <a:buNone/>
            </a:pPr>
            <a:r>
              <a:rPr lang="ru-RU" dirty="0" smtClean="0"/>
              <a:t>       оказания немедленного вмешательства при</a:t>
            </a:r>
          </a:p>
          <a:p>
            <a:pPr>
              <a:buNone/>
            </a:pPr>
            <a:r>
              <a:rPr lang="ru-RU" dirty="0" smtClean="0"/>
              <a:t>       нарушении </a:t>
            </a:r>
            <a:r>
              <a:rPr lang="ru-RU" dirty="0" err="1" smtClean="0"/>
              <a:t>реабилитантом</a:t>
            </a:r>
            <a:r>
              <a:rPr lang="ru-RU" dirty="0" smtClean="0"/>
              <a:t> режима трезвости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Контроль за программами АЛ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r>
              <a:rPr lang="ru-RU" dirty="0" smtClean="0"/>
              <a:t>Осуществляется судом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Междисциплинарная группа из представителей правосудия и здравоохранения, возглавляемая судьей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Систематическое нарушение требований программы:</a:t>
            </a:r>
          </a:p>
          <a:p>
            <a:pPr>
              <a:buNone/>
            </a:pPr>
            <a:r>
              <a:rPr lang="ru-RU" dirty="0" smtClean="0"/>
              <a:t>    1) непродолжительное лишение свободы (США)</a:t>
            </a:r>
          </a:p>
          <a:p>
            <a:pPr>
              <a:buNone/>
            </a:pPr>
            <a:r>
              <a:rPr lang="ru-RU" dirty="0" smtClean="0"/>
              <a:t>    2) возобновление уголовного преследования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Единичные дисциплинарные нарушения рассматриваются как рецидивы болезни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Последствия применения  АЛ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уголовное обвинение</a:t>
            </a:r>
          </a:p>
          <a:p>
            <a:pPr>
              <a:buNone/>
            </a:pPr>
            <a:r>
              <a:rPr lang="ru-RU" sz="3600" dirty="0" smtClean="0"/>
              <a:t>   снимается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 назначается </a:t>
            </a:r>
            <a:r>
              <a:rPr lang="ru-RU" sz="3600" dirty="0"/>
              <a:t>наказание </a:t>
            </a:r>
            <a:r>
              <a:rPr lang="ru-RU" sz="3600" dirty="0" smtClean="0"/>
              <a:t>без</a:t>
            </a:r>
          </a:p>
          <a:p>
            <a:pPr>
              <a:buNone/>
            </a:pPr>
            <a:r>
              <a:rPr lang="ru-RU" sz="3600" dirty="0" smtClean="0"/>
              <a:t>   </a:t>
            </a:r>
            <a:r>
              <a:rPr lang="ru-RU" sz="3600" dirty="0"/>
              <a:t>тюремного </a:t>
            </a:r>
            <a:r>
              <a:rPr lang="ru-RU" sz="3600" dirty="0" smtClean="0"/>
              <a:t>заключения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 условное освобождение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9361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Стоимость  ал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244408" cy="5661248"/>
          </a:xfrm>
        </p:spPr>
        <p:txBody>
          <a:bodyPr/>
          <a:lstStyle/>
          <a:p>
            <a:r>
              <a:rPr lang="ru-RU" dirty="0" smtClean="0"/>
              <a:t> Всегда финансируются государством</a:t>
            </a:r>
          </a:p>
          <a:p>
            <a:endParaRPr lang="ru-RU" dirty="0" smtClean="0"/>
          </a:p>
          <a:p>
            <a:r>
              <a:rPr lang="ru-RU" dirty="0" smtClean="0"/>
              <a:t>Бюджет программ АЛ в 3-5 раз превышает бюджет обычных РЦ (содержание </a:t>
            </a:r>
            <a:r>
              <a:rPr lang="ru-RU" dirty="0" err="1" smtClean="0"/>
              <a:t>наркосудов</a:t>
            </a:r>
            <a:r>
              <a:rPr lang="ru-RU" dirty="0" smtClean="0"/>
              <a:t>, тестирование, контроль и координация, выше психотерапевтическая нагрузка)</a:t>
            </a:r>
          </a:p>
          <a:p>
            <a:endParaRPr lang="ru-RU" dirty="0" smtClean="0"/>
          </a:p>
          <a:p>
            <a:r>
              <a:rPr lang="ru-RU" dirty="0" smtClean="0"/>
              <a:t>В Калифорнии ставился вопрос о сворачивании программ АЛ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Результативность АЛ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ru-RU" sz="3200" dirty="0"/>
              <a:t> </a:t>
            </a:r>
            <a:r>
              <a:rPr lang="ru-RU" sz="3200" dirty="0" smtClean="0"/>
              <a:t>снижение </a:t>
            </a:r>
            <a:r>
              <a:rPr lang="ru-RU" sz="3200" dirty="0"/>
              <a:t>повторной противоправной активности </a:t>
            </a:r>
            <a:r>
              <a:rPr lang="ru-RU" sz="3200" dirty="0" err="1" smtClean="0"/>
              <a:t>наркоправонарушителей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 хорошее </a:t>
            </a:r>
            <a:r>
              <a:rPr lang="ru-RU" sz="3200" dirty="0"/>
              <a:t>удержание наркозависимых </a:t>
            </a:r>
            <a:r>
              <a:rPr lang="ru-RU" sz="3200" dirty="0" smtClean="0"/>
              <a:t>в</a:t>
            </a:r>
          </a:p>
          <a:p>
            <a:pPr>
              <a:buNone/>
            </a:pPr>
            <a:r>
              <a:rPr lang="ru-RU" sz="3200" dirty="0" smtClean="0"/>
              <a:t>   программах лечения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 экономически выгодное</a:t>
            </a:r>
          </a:p>
          <a:p>
            <a:endParaRPr lang="ru-RU" sz="3200" dirty="0" smtClean="0"/>
          </a:p>
          <a:p>
            <a:r>
              <a:rPr lang="ru-RU" sz="3200" dirty="0" smtClean="0">
                <a:solidFill>
                  <a:srgbClr val="FFC000"/>
                </a:solidFill>
              </a:rPr>
              <a:t>По всем странам расширение программ АЛ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</a:t>
            </a:r>
          </a:p>
          <a:p>
            <a:pPr>
              <a:buNone/>
            </a:pPr>
            <a:r>
              <a:rPr lang="ru-RU" sz="6000" dirty="0" smtClean="0"/>
              <a:t>           </a:t>
            </a:r>
            <a:r>
              <a:rPr lang="ru-RU" sz="8000" i="1" dirty="0" smtClean="0"/>
              <a:t>Благодарю </a:t>
            </a:r>
          </a:p>
          <a:p>
            <a:pPr>
              <a:buNone/>
            </a:pPr>
            <a:r>
              <a:rPr lang="ru-RU" sz="8000" i="1" dirty="0" smtClean="0"/>
              <a:t>               за </a:t>
            </a:r>
          </a:p>
          <a:p>
            <a:pPr>
              <a:buNone/>
            </a:pPr>
            <a:r>
              <a:rPr lang="ru-RU" sz="8000" i="1" dirty="0" smtClean="0"/>
              <a:t>         внимание</a:t>
            </a:r>
            <a:endParaRPr lang="ru-RU" sz="8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568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Недобровольное лечение осужденных с наркологическими заболеваниями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64904"/>
            <a:ext cx="8100392" cy="4293096"/>
          </a:xfrm>
        </p:spPr>
        <p:txBody>
          <a:bodyPr/>
          <a:lstStyle/>
          <a:p>
            <a:r>
              <a:rPr lang="ru-RU" dirty="0" smtClean="0"/>
              <a:t>Принудительное лечение (1961-2003 </a:t>
            </a:r>
            <a:r>
              <a:rPr lang="ru-RU" dirty="0" err="1" smtClean="0"/>
              <a:t>гг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Амбулаторное принудительное наблюдение и лечение у психиатра (ст. 22 УК РФ)</a:t>
            </a:r>
          </a:p>
          <a:p>
            <a:endParaRPr lang="ru-RU" dirty="0" smtClean="0"/>
          </a:p>
          <a:p>
            <a:r>
              <a:rPr lang="ru-RU" dirty="0" smtClean="0"/>
              <a:t>Обязательное лечение осужденных от алкоголизма, наркомании и токсикомании (ст. 18 УИК РФ)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Альтернативное лечение правонарушителей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Основная форма недобровольного лечения правонарушителей в странах Евросоюза, США, Канаде, Китае, Австралии,  Барбадосе, Бермудских островах, Бразилии, Ирландии, Новой Зеландии,  Китае, Тринидаде и Тобаго, Чили, Ямайке.  </a:t>
            </a:r>
          </a:p>
          <a:p>
            <a:endParaRPr lang="ru-RU" sz="3000" dirty="0" smtClean="0"/>
          </a:p>
          <a:p>
            <a:r>
              <a:rPr lang="ru-RU" sz="3000" dirty="0" smtClean="0"/>
              <a:t>Рекомендуется  как эффективная форма профилактики рецидивной преступности  МККН, УНП ООН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42930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Решения Совета безопасности: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стратегия  </a:t>
            </a:r>
            <a:r>
              <a:rPr lang="ru-RU" sz="3200" dirty="0" err="1" smtClean="0">
                <a:solidFill>
                  <a:srgbClr val="FF0000"/>
                </a:solidFill>
              </a:rPr>
              <a:t>антинаркотической</a:t>
            </a:r>
            <a:r>
              <a:rPr lang="ru-RU" sz="3200" dirty="0" smtClean="0">
                <a:solidFill>
                  <a:srgbClr val="FF0000"/>
                </a:solidFill>
              </a:rPr>
              <a:t> политики  2020: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Д.А.Медведев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заседание Президиума госсовета 18.04.2010: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509120"/>
            <a:ext cx="8172400" cy="2348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необходимость разработки основ альтернативного лечения правонарушителей от наркоманий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Процедура назначения  АЛ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8100392" cy="5373216"/>
          </a:xfrm>
        </p:spPr>
        <p:txBody>
          <a:bodyPr/>
          <a:lstStyle/>
          <a:p>
            <a:r>
              <a:rPr lang="ru-RU" sz="3600" dirty="0" smtClean="0"/>
              <a:t>Является альтернативой уголовному и административному наказанию</a:t>
            </a:r>
          </a:p>
          <a:p>
            <a:endParaRPr lang="ru-RU" sz="3600" dirty="0" smtClean="0"/>
          </a:p>
          <a:p>
            <a:r>
              <a:rPr lang="ru-RU" sz="3600" dirty="0" smtClean="0"/>
              <a:t>Назначается судом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Назначается только с согласия правонарушителя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9679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От 17-20 до 50% потенциальных кандидатов  отказываются от ал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43948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Отсутствием установки на воздержание</a:t>
            </a:r>
          </a:p>
          <a:p>
            <a:endParaRPr lang="ru-RU" sz="3200" dirty="0" smtClean="0"/>
          </a:p>
          <a:p>
            <a:r>
              <a:rPr lang="ru-RU" sz="3200" dirty="0" smtClean="0"/>
              <a:t>Требования к лицу, находящемуся в альтернативной программе </a:t>
            </a:r>
            <a:r>
              <a:rPr lang="ru-RU" sz="3200" dirty="0" err="1" smtClean="0"/>
              <a:t>антинаркотического</a:t>
            </a:r>
            <a:r>
              <a:rPr lang="ru-RU" sz="3200" dirty="0" smtClean="0"/>
              <a:t> лечения, чрезвычайно жесткие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Критерии включения в программы  АЛ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ru-RU" sz="2800" dirty="0" smtClean="0"/>
              <a:t>совершение </a:t>
            </a:r>
            <a:r>
              <a:rPr lang="ru-RU" sz="2800" dirty="0"/>
              <a:t>ненасильственных </a:t>
            </a:r>
            <a:r>
              <a:rPr lang="ru-RU" sz="2800" dirty="0" smtClean="0"/>
              <a:t>правонарушений</a:t>
            </a:r>
          </a:p>
          <a:p>
            <a:pPr marL="514350" indent="-514350"/>
            <a:endParaRPr lang="ru-RU" sz="2800" dirty="0" smtClean="0"/>
          </a:p>
          <a:p>
            <a:pPr marL="514350" indent="-514350"/>
            <a:r>
              <a:rPr lang="ru-RU" sz="2800" dirty="0" smtClean="0"/>
              <a:t>правонарушение </a:t>
            </a:r>
            <a:r>
              <a:rPr lang="ru-RU" sz="2800" dirty="0"/>
              <a:t>не связано с продажей </a:t>
            </a:r>
            <a:r>
              <a:rPr lang="ru-RU" sz="2800" dirty="0" smtClean="0"/>
              <a:t>наркотиков</a:t>
            </a:r>
          </a:p>
          <a:p>
            <a:pPr marL="514350" indent="-514350"/>
            <a:endParaRPr lang="ru-RU" sz="2800" dirty="0" smtClean="0"/>
          </a:p>
          <a:p>
            <a:pPr marL="514350" indent="-514350"/>
            <a:r>
              <a:rPr lang="ru-RU" sz="2800" dirty="0" smtClean="0"/>
              <a:t>наличие </a:t>
            </a:r>
            <a:r>
              <a:rPr lang="ru-RU" sz="2800" dirty="0"/>
              <a:t>у правонарушителя мотивации на </a:t>
            </a:r>
            <a:r>
              <a:rPr lang="ru-RU" sz="2800" dirty="0" smtClean="0"/>
              <a:t>лечение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8172400" cy="5229200"/>
          </a:xfrm>
        </p:spPr>
        <p:txBody>
          <a:bodyPr>
            <a:normAutofit/>
          </a:bodyPr>
          <a:lstStyle/>
          <a:p>
            <a:r>
              <a:rPr lang="ru-RU" dirty="0" smtClean="0"/>
              <a:t> Полиция – т.н. система свободы усмотрения</a:t>
            </a:r>
          </a:p>
          <a:p>
            <a:pPr>
              <a:buNone/>
            </a:pPr>
            <a:r>
              <a:rPr lang="ru-RU" dirty="0" smtClean="0"/>
              <a:t>    (Бельгия, Германия, Нидерланды, Португалия и</a:t>
            </a:r>
          </a:p>
          <a:p>
            <a:pPr>
              <a:buNone/>
            </a:pPr>
            <a:r>
              <a:rPr lang="ru-RU" dirty="0" smtClean="0"/>
              <a:t>    Испании в рамках так называемой</a:t>
            </a:r>
          </a:p>
          <a:p>
            <a:endParaRPr lang="ru-RU" dirty="0" smtClean="0"/>
          </a:p>
          <a:p>
            <a:r>
              <a:rPr lang="ru-RU" dirty="0" smtClean="0"/>
              <a:t> Самостоятельные </a:t>
            </a:r>
            <a:r>
              <a:rPr lang="ru-RU" dirty="0" err="1" smtClean="0"/>
              <a:t>наркосуды</a:t>
            </a:r>
            <a:r>
              <a:rPr lang="ru-RU" dirty="0" smtClean="0"/>
              <a:t> (США, Канада, </a:t>
            </a:r>
          </a:p>
          <a:p>
            <a:pPr>
              <a:buNone/>
            </a:pPr>
            <a:r>
              <a:rPr lang="ru-RU" dirty="0" smtClean="0"/>
              <a:t>    Евросоюз)</a:t>
            </a:r>
          </a:p>
          <a:p>
            <a:endParaRPr lang="ru-RU" dirty="0" smtClean="0"/>
          </a:p>
          <a:p>
            <a:r>
              <a:rPr lang="ru-RU" dirty="0" smtClean="0"/>
              <a:t> Суды </a:t>
            </a:r>
            <a:r>
              <a:rPr lang="ru-RU" dirty="0"/>
              <a:t>общей </a:t>
            </a:r>
            <a:r>
              <a:rPr lang="ru-RU" dirty="0" smtClean="0"/>
              <a:t>юрисдикции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2474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Процедурные модели ал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90872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        Варианты  ал  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244408" cy="60486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1) в помещении тюрьмы </a:t>
            </a:r>
            <a:r>
              <a:rPr lang="ru-RU" dirty="0" smtClean="0"/>
              <a:t>кадрами пенитенциарной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</a:t>
            </a:r>
            <a:r>
              <a:rPr lang="ru-RU" dirty="0" smtClean="0"/>
              <a:t> системы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2) в помещении тюрьмы </a:t>
            </a:r>
            <a:r>
              <a:rPr lang="ru-RU" dirty="0" smtClean="0"/>
              <a:t>по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</a:t>
            </a:r>
            <a:r>
              <a:rPr lang="ru-RU" dirty="0" smtClean="0"/>
              <a:t> телекоммуникационным каналам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телемедицина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3) осужденные ежедневно доставляются из </a:t>
            </a:r>
          </a:p>
          <a:p>
            <a:pPr>
              <a:buNone/>
            </a:pPr>
            <a:r>
              <a:rPr lang="ru-RU" dirty="0" smtClean="0"/>
              <a:t>        тюрьмы в реабилитационный центр для 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психокоррекционной</a:t>
            </a:r>
            <a:r>
              <a:rPr lang="ru-RU" dirty="0" smtClean="0"/>
              <a:t> работы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4)  в реабилитационных центрах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</a:t>
            </a:r>
            <a:r>
              <a:rPr lang="ru-RU" b="1" dirty="0" smtClean="0">
                <a:solidFill>
                  <a:srgbClr val="FFFF00"/>
                </a:solidFill>
              </a:rPr>
              <a:t>Амбулаторные  -   стационарные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200</TotalTime>
  <Words>494</Words>
  <Application>Microsoft Office PowerPoint</Application>
  <PresentationFormat>Экран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                                            АЛЬТЕРНАТИВНОЕ  ПРИНУДИТЕЛЬНОЕ  ЛЕЧЕНИЕ   ЛИЦ,  СОВЕРШИВШИХ ПРЕСТУПЛЕНИЯ   </vt:lpstr>
      <vt:lpstr>Недобровольное лечение осужденных с наркологическими заболеваниями</vt:lpstr>
      <vt:lpstr>Альтернативное лечение правонарушителей</vt:lpstr>
      <vt:lpstr>Решения Совета безопасности:  стратегия  антинаркотической политики  2020:  Д.А.Медведев заседание Президиума госсовета 18.04.2010: </vt:lpstr>
      <vt:lpstr>     Процедура назначения  АЛ</vt:lpstr>
      <vt:lpstr>От 17-20 до 50% потенциальных кандидатов  отказываются от ал </vt:lpstr>
      <vt:lpstr>Критерии включения в программы  АЛ</vt:lpstr>
      <vt:lpstr>Процедурные модели ал</vt:lpstr>
      <vt:lpstr>        Варианты  ал  </vt:lpstr>
      <vt:lpstr>Этапы альтернативной программы реабилитации</vt:lpstr>
      <vt:lpstr>Контрольное тестирование на наркотики</vt:lpstr>
      <vt:lpstr>Контроль за программами АЛ</vt:lpstr>
      <vt:lpstr>Последствия применения  АЛ</vt:lpstr>
      <vt:lpstr>Стоимость  ал</vt:lpstr>
      <vt:lpstr>Результативность АЛ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38</cp:revision>
  <dcterms:created xsi:type="dcterms:W3CDTF">2011-09-15T16:48:10Z</dcterms:created>
  <dcterms:modified xsi:type="dcterms:W3CDTF">2011-09-16T04:24:22Z</dcterms:modified>
</cp:coreProperties>
</file>